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IBM Plex Sans Bold" panose="020B0604020202020204" charset="0"/>
      <p:regular r:id="rId15"/>
    </p:embeddedFont>
    <p:embeddedFont>
      <p:font typeface="IBM Plex Sans Medium" panose="020B0603050203000203" pitchFamily="34" charset="0"/>
      <p:regular r:id="rId16"/>
    </p:embeddedFont>
    <p:embeddedFont>
      <p:font typeface="Inter" panose="020B0604020202020204" charset="0"/>
      <p:regular r:id="rId17"/>
    </p:embeddedFont>
    <p:embeddedFont>
      <p:font typeface="Inter Bold" panose="020B0604020202020204" charset="0"/>
      <p:regular r:id="rId18"/>
    </p:embeddedFont>
    <p:embeddedFont>
      <p:font typeface="Inter Medium"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3922" autoAdjust="0"/>
  </p:normalViewPr>
  <p:slideViewPr>
    <p:cSldViewPr>
      <p:cViewPr varScale="1">
        <p:scale>
          <a:sx n="46" d="100"/>
          <a:sy n="46" d="100"/>
        </p:scale>
        <p:origin x="118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6D15D-7B13-4170-BD3F-A52A3CE263EF}"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E76A-B35E-47EA-8864-F6DB4F277BC4}" type="slidenum">
              <a:rPr lang="en-US" smtClean="0"/>
              <a:t>‹#›</a:t>
            </a:fld>
            <a:endParaRPr lang="en-US"/>
          </a:p>
        </p:txBody>
      </p:sp>
    </p:spTree>
    <p:extLst>
      <p:ext uri="{BB962C8B-B14F-4D97-AF65-F5344CB8AC3E}">
        <p14:creationId xmlns:p14="http://schemas.microsoft.com/office/powerpoint/2010/main" val="1411121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I’m excited to present my project, </a:t>
            </a:r>
            <a:r>
              <a:rPr lang="en-US" i="1" dirty="0"/>
              <a:t>Smart Gardening System</a:t>
            </a:r>
            <a:r>
              <a:rPr lang="en-US" dirty="0"/>
              <a:t>. This project showcases how IoT can enhance gardening through automation, monitoring, and control. Let’s explore how it works and the problems it solves.</a:t>
            </a:r>
          </a:p>
        </p:txBody>
      </p:sp>
      <p:sp>
        <p:nvSpPr>
          <p:cNvPr id="4" name="Slide Number Placeholder 3"/>
          <p:cNvSpPr>
            <a:spLocks noGrp="1"/>
          </p:cNvSpPr>
          <p:nvPr>
            <p:ph type="sldNum" sz="quarter" idx="5"/>
          </p:nvPr>
        </p:nvSpPr>
        <p:spPr/>
        <p:txBody>
          <a:bodyPr/>
          <a:lstStyle/>
          <a:p>
            <a:fld id="{46B0E76A-B35E-47EA-8864-F6DB4F277BC4}" type="slidenum">
              <a:rPr lang="en-US" smtClean="0"/>
              <a:t>1</a:t>
            </a:fld>
            <a:endParaRPr lang="en-US"/>
          </a:p>
        </p:txBody>
      </p:sp>
    </p:spTree>
    <p:extLst>
      <p:ext uri="{BB962C8B-B14F-4D97-AF65-F5344CB8AC3E}">
        <p14:creationId xmlns:p14="http://schemas.microsoft.com/office/powerpoint/2010/main" val="2947833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Gardening requires consistent care, but challenges like monitoring environmental conditions or watering plants at the right time often lead to inefficiencies. My project aims to address these issues by providing real-time monitoring of temperature and humidity, remote control of gardening tools, and data logging for analysis—all through an IoT-based system. This makes gardening easier, smarter, and more efficient.</a:t>
            </a:r>
          </a:p>
        </p:txBody>
      </p:sp>
      <p:sp>
        <p:nvSpPr>
          <p:cNvPr id="4" name="Slide Number Placeholder 3"/>
          <p:cNvSpPr>
            <a:spLocks noGrp="1"/>
          </p:cNvSpPr>
          <p:nvPr>
            <p:ph type="sldNum" sz="quarter" idx="5"/>
          </p:nvPr>
        </p:nvSpPr>
        <p:spPr/>
        <p:txBody>
          <a:bodyPr/>
          <a:lstStyle/>
          <a:p>
            <a:fld id="{46B0E76A-B35E-47EA-8864-F6DB4F277BC4}" type="slidenum">
              <a:rPr lang="en-US" smtClean="0"/>
              <a:t>2</a:t>
            </a:fld>
            <a:endParaRPr lang="en-US"/>
          </a:p>
        </p:txBody>
      </p:sp>
    </p:spTree>
    <p:extLst>
      <p:ext uri="{BB962C8B-B14F-4D97-AF65-F5344CB8AC3E}">
        <p14:creationId xmlns:p14="http://schemas.microsoft.com/office/powerpoint/2010/main" val="197457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Gardening can be tedious without proper tools to monitor environmental conditions. For example, manually checking temperature and humidity levels is time-consuming, and overwatering or underwatering can harm plants. Additionally, traditional systems lack automation and remote accessibility. This project introduces a solution that automates these processes, ensuring plants receive optimal care.</a:t>
            </a:r>
          </a:p>
        </p:txBody>
      </p:sp>
      <p:sp>
        <p:nvSpPr>
          <p:cNvPr id="4" name="Slide Number Placeholder 3"/>
          <p:cNvSpPr>
            <a:spLocks noGrp="1"/>
          </p:cNvSpPr>
          <p:nvPr>
            <p:ph type="sldNum" sz="quarter" idx="5"/>
          </p:nvPr>
        </p:nvSpPr>
        <p:spPr/>
        <p:txBody>
          <a:bodyPr/>
          <a:lstStyle/>
          <a:p>
            <a:fld id="{46B0E76A-B35E-47EA-8864-F6DB4F277BC4}" type="slidenum">
              <a:rPr lang="en-US" smtClean="0"/>
              <a:t>3</a:t>
            </a:fld>
            <a:endParaRPr lang="en-US"/>
          </a:p>
        </p:txBody>
      </p:sp>
    </p:spTree>
    <p:extLst>
      <p:ext uri="{BB962C8B-B14F-4D97-AF65-F5344CB8AC3E}">
        <p14:creationId xmlns:p14="http://schemas.microsoft.com/office/powerpoint/2010/main" val="1515066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E76A-B35E-47EA-8864-F6DB4F277BC4}" type="slidenum">
              <a:rPr lang="en-US" smtClean="0"/>
              <a:t>5</a:t>
            </a:fld>
            <a:endParaRPr lang="en-US"/>
          </a:p>
        </p:txBody>
      </p:sp>
    </p:spTree>
    <p:extLst>
      <p:ext uri="{BB962C8B-B14F-4D97-AF65-F5344CB8AC3E}">
        <p14:creationId xmlns:p14="http://schemas.microsoft.com/office/powerpoint/2010/main" val="38817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5.jpe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H="1" flipV="1">
            <a:off x="1100137" y="6441258"/>
            <a:ext cx="0" cy="714835"/>
          </a:xfrm>
          <a:prstGeom prst="line">
            <a:avLst/>
          </a:prstGeom>
          <a:ln w="142875" cap="flat">
            <a:gradFill>
              <a:gsLst>
                <a:gs pos="0">
                  <a:srgbClr val="0CC0DF">
                    <a:alpha val="100000"/>
                  </a:srgbClr>
                </a:gs>
                <a:gs pos="100000">
                  <a:srgbClr val="FFDE59">
                    <a:alpha val="100000"/>
                  </a:srgbClr>
                </a:gs>
              </a:gsLst>
              <a:lin ang="0"/>
            </a:gradFill>
            <a:prstDash val="solid"/>
            <a:headEnd type="none" w="sm" len="sm"/>
            <a:tailEnd type="none" w="sm" len="sm"/>
          </a:ln>
        </p:spPr>
        <p:txBody>
          <a:bodyPr/>
          <a:lstStyle/>
          <a:p>
            <a:endParaRPr lang="en-US"/>
          </a:p>
        </p:txBody>
      </p:sp>
      <p:sp>
        <p:nvSpPr>
          <p:cNvPr id="3" name="Freeform 3"/>
          <p:cNvSpPr/>
          <p:nvPr/>
        </p:nvSpPr>
        <p:spPr>
          <a:xfrm>
            <a:off x="1028700" y="1028700"/>
            <a:ext cx="651864" cy="653052"/>
          </a:xfrm>
          <a:custGeom>
            <a:avLst/>
            <a:gdLst/>
            <a:ahLst/>
            <a:cxnLst/>
            <a:rect l="l" t="t" r="r" b="b"/>
            <a:pathLst>
              <a:path w="651864" h="653052">
                <a:moveTo>
                  <a:pt x="0" y="0"/>
                </a:moveTo>
                <a:lnTo>
                  <a:pt x="651864" y="0"/>
                </a:lnTo>
                <a:lnTo>
                  <a:pt x="651864" y="653052"/>
                </a:lnTo>
                <a:lnTo>
                  <a:pt x="0" y="653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461946" y="1028700"/>
            <a:ext cx="6797354" cy="6797354"/>
            <a:chOff x="0" y="0"/>
            <a:chExt cx="812800" cy="812800"/>
          </a:xfrm>
        </p:grpSpPr>
        <p:sp>
          <p:nvSpPr>
            <p:cNvPr id="5" name="Freeform 5"/>
            <p:cNvSpPr/>
            <p:nvPr/>
          </p:nvSpPr>
          <p:spPr>
            <a:xfrm>
              <a:off x="0" y="0"/>
              <a:ext cx="812800" cy="812800"/>
            </a:xfrm>
            <a:custGeom>
              <a:avLst/>
              <a:gdLst/>
              <a:ahLst/>
              <a:cxnLst/>
              <a:rect l="l" t="t" r="r" b="b"/>
              <a:pathLst>
                <a:path w="812800" h="812800">
                  <a:moveTo>
                    <a:pt x="26196" y="0"/>
                  </a:moveTo>
                  <a:lnTo>
                    <a:pt x="786604" y="0"/>
                  </a:lnTo>
                  <a:cubicBezTo>
                    <a:pt x="801072" y="0"/>
                    <a:pt x="812800" y="11728"/>
                    <a:pt x="812800" y="26196"/>
                  </a:cubicBezTo>
                  <a:lnTo>
                    <a:pt x="812800" y="786604"/>
                  </a:lnTo>
                  <a:cubicBezTo>
                    <a:pt x="812800" y="801072"/>
                    <a:pt x="801072" y="812800"/>
                    <a:pt x="786604" y="812800"/>
                  </a:cubicBezTo>
                  <a:lnTo>
                    <a:pt x="26196" y="812800"/>
                  </a:lnTo>
                  <a:cubicBezTo>
                    <a:pt x="11728" y="812800"/>
                    <a:pt x="0" y="801072"/>
                    <a:pt x="0" y="786604"/>
                  </a:cubicBezTo>
                  <a:lnTo>
                    <a:pt x="0" y="26196"/>
                  </a:lnTo>
                  <a:cubicBezTo>
                    <a:pt x="0" y="11728"/>
                    <a:pt x="11728" y="0"/>
                    <a:pt x="26196" y="0"/>
                  </a:cubicBezTo>
                  <a:close/>
                </a:path>
              </a:pathLst>
            </a:custGeom>
            <a:blipFill>
              <a:blip r:embed="rId5"/>
              <a:stretch>
                <a:fillRect t="-25000" b="-25000"/>
              </a:stretch>
            </a:blipFill>
            <a:ln w="38100" cap="rnd">
              <a:solidFill>
                <a:srgbClr val="FFFFFF"/>
              </a:solidFill>
              <a:prstDash val="solid"/>
              <a:round/>
            </a:ln>
          </p:spPr>
          <p:txBody>
            <a:bodyPr/>
            <a:lstStyle/>
            <a:p>
              <a:endParaRPr lang="en-US"/>
            </a:p>
          </p:txBody>
        </p:sp>
      </p:grpSp>
      <p:grpSp>
        <p:nvGrpSpPr>
          <p:cNvPr id="6" name="Group 6"/>
          <p:cNvGrpSpPr/>
          <p:nvPr/>
        </p:nvGrpSpPr>
        <p:grpSpPr>
          <a:xfrm>
            <a:off x="1028700" y="8585420"/>
            <a:ext cx="5194451" cy="672880"/>
            <a:chOff x="0" y="0"/>
            <a:chExt cx="1368086" cy="177219"/>
          </a:xfrm>
        </p:grpSpPr>
        <p:sp>
          <p:nvSpPr>
            <p:cNvPr id="7" name="Freeform 7"/>
            <p:cNvSpPr/>
            <p:nvPr/>
          </p:nvSpPr>
          <p:spPr>
            <a:xfrm>
              <a:off x="0" y="0"/>
              <a:ext cx="1368086" cy="177219"/>
            </a:xfrm>
            <a:custGeom>
              <a:avLst/>
              <a:gdLst/>
              <a:ahLst/>
              <a:cxnLst/>
              <a:rect l="l" t="t" r="r" b="b"/>
              <a:pathLst>
                <a:path w="1368086" h="177219">
                  <a:moveTo>
                    <a:pt x="88610" y="0"/>
                  </a:moveTo>
                  <a:lnTo>
                    <a:pt x="1279476" y="0"/>
                  </a:lnTo>
                  <a:cubicBezTo>
                    <a:pt x="1328414" y="0"/>
                    <a:pt x="1368086" y="39672"/>
                    <a:pt x="1368086" y="88610"/>
                  </a:cubicBezTo>
                  <a:lnTo>
                    <a:pt x="1368086" y="88610"/>
                  </a:lnTo>
                  <a:cubicBezTo>
                    <a:pt x="1368086" y="137547"/>
                    <a:pt x="1328414" y="177219"/>
                    <a:pt x="1279476"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8" name="TextBox 8"/>
            <p:cNvSpPr txBox="1"/>
            <p:nvPr/>
          </p:nvSpPr>
          <p:spPr>
            <a:xfrm>
              <a:off x="0" y="-38100"/>
              <a:ext cx="1368086"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446289" y="8585420"/>
            <a:ext cx="1762048" cy="672880"/>
            <a:chOff x="0" y="0"/>
            <a:chExt cx="464078" cy="177219"/>
          </a:xfrm>
        </p:grpSpPr>
        <p:sp>
          <p:nvSpPr>
            <p:cNvPr id="10" name="Freeform 10"/>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11" name="TextBox 11"/>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189518" y="8671020"/>
            <a:ext cx="501679" cy="501679"/>
            <a:chOff x="0" y="0"/>
            <a:chExt cx="668906" cy="668906"/>
          </a:xfrm>
        </p:grpSpPr>
        <p:grpSp>
          <p:nvGrpSpPr>
            <p:cNvPr id="13" name="Group 13"/>
            <p:cNvGrpSpPr/>
            <p:nvPr/>
          </p:nvGrpSpPr>
          <p:grpSpPr>
            <a:xfrm>
              <a:off x="0" y="0"/>
              <a:ext cx="668906" cy="66890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799"/>
                  </a:lnSpc>
                </a:pPr>
                <a:endParaRPr/>
              </a:p>
            </p:txBody>
          </p:sp>
        </p:grpSp>
        <p:sp>
          <p:nvSpPr>
            <p:cNvPr id="16" name="Freeform 16"/>
            <p:cNvSpPr/>
            <p:nvPr/>
          </p:nvSpPr>
          <p:spPr>
            <a:xfrm>
              <a:off x="161225" y="100935"/>
              <a:ext cx="346456" cy="467036"/>
            </a:xfrm>
            <a:custGeom>
              <a:avLst/>
              <a:gdLst/>
              <a:ahLst/>
              <a:cxnLst/>
              <a:rect l="l" t="t" r="r" b="b"/>
              <a:pathLst>
                <a:path w="346456" h="467036">
                  <a:moveTo>
                    <a:pt x="0" y="0"/>
                  </a:moveTo>
                  <a:lnTo>
                    <a:pt x="346456" y="0"/>
                  </a:lnTo>
                  <a:lnTo>
                    <a:pt x="346456" y="467036"/>
                  </a:lnTo>
                  <a:lnTo>
                    <a:pt x="0" y="4670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7" name="TextBox 17"/>
          <p:cNvSpPr txBox="1"/>
          <p:nvPr/>
        </p:nvSpPr>
        <p:spPr>
          <a:xfrm>
            <a:off x="1848759" y="8732941"/>
            <a:ext cx="4542587" cy="339738"/>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Inter Medium"/>
                <a:ea typeface="Inter Medium"/>
                <a:cs typeface="Inter Medium"/>
                <a:sym typeface="Inter Medium"/>
              </a:rPr>
              <a:t>ZEINAB GHOLAMPOUR DADAEI</a:t>
            </a:r>
          </a:p>
        </p:txBody>
      </p:sp>
      <p:sp>
        <p:nvSpPr>
          <p:cNvPr id="18" name="TextBox 18"/>
          <p:cNvSpPr txBox="1"/>
          <p:nvPr/>
        </p:nvSpPr>
        <p:spPr>
          <a:xfrm>
            <a:off x="8446289" y="873294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01</a:t>
            </a:r>
          </a:p>
        </p:txBody>
      </p:sp>
      <p:sp>
        <p:nvSpPr>
          <p:cNvPr id="19" name="TextBox 19"/>
          <p:cNvSpPr txBox="1"/>
          <p:nvPr/>
        </p:nvSpPr>
        <p:spPr>
          <a:xfrm>
            <a:off x="1028700" y="2764029"/>
            <a:ext cx="7335724" cy="1292769"/>
          </a:xfrm>
          <a:prstGeom prst="rect">
            <a:avLst/>
          </a:prstGeom>
        </p:spPr>
        <p:txBody>
          <a:bodyPr lIns="0" tIns="0" rIns="0" bIns="0" rtlCol="0" anchor="t">
            <a:spAutoFit/>
          </a:bodyPr>
          <a:lstStyle/>
          <a:p>
            <a:pPr algn="l">
              <a:lnSpc>
                <a:spcPts val="10503"/>
              </a:lnSpc>
              <a:spcBef>
                <a:spcPct val="0"/>
              </a:spcBef>
            </a:pPr>
            <a:r>
              <a:rPr lang="en-US" sz="7502" b="1">
                <a:solidFill>
                  <a:srgbClr val="FFFFFF"/>
                </a:solidFill>
                <a:latin typeface="IBM Plex Sans Medium"/>
                <a:ea typeface="IBM Plex Sans Medium"/>
                <a:cs typeface="IBM Plex Sans Medium"/>
                <a:sym typeface="IBM Plex Sans Medium"/>
              </a:rPr>
              <a:t>Smart System</a:t>
            </a:r>
          </a:p>
        </p:txBody>
      </p:sp>
      <p:sp>
        <p:nvSpPr>
          <p:cNvPr id="20" name="TextBox 20"/>
          <p:cNvSpPr txBox="1"/>
          <p:nvPr/>
        </p:nvSpPr>
        <p:spPr>
          <a:xfrm>
            <a:off x="1028700" y="3667163"/>
            <a:ext cx="8365807" cy="1882430"/>
          </a:xfrm>
          <a:prstGeom prst="rect">
            <a:avLst/>
          </a:prstGeom>
        </p:spPr>
        <p:txBody>
          <a:bodyPr lIns="0" tIns="0" rIns="0" bIns="0" rtlCol="0" anchor="t">
            <a:spAutoFit/>
          </a:bodyPr>
          <a:lstStyle/>
          <a:p>
            <a:pPr algn="l">
              <a:lnSpc>
                <a:spcPts val="15419"/>
              </a:lnSpc>
              <a:spcBef>
                <a:spcPct val="0"/>
              </a:spcBef>
            </a:pPr>
            <a:r>
              <a:rPr lang="en-US" sz="10500" b="1" dirty="0">
                <a:solidFill>
                  <a:srgbClr val="C1FF72"/>
                </a:solidFill>
                <a:latin typeface="IBM Plex Sans Bold"/>
                <a:ea typeface="IBM Plex Sans Bold"/>
                <a:cs typeface="IBM Plex Sans Bold"/>
                <a:sym typeface="IBM Plex Sans Bold"/>
              </a:rPr>
              <a:t>GARDENING</a:t>
            </a:r>
          </a:p>
        </p:txBody>
      </p:sp>
      <p:sp>
        <p:nvSpPr>
          <p:cNvPr id="21" name="TextBox 21"/>
          <p:cNvSpPr txBox="1"/>
          <p:nvPr/>
        </p:nvSpPr>
        <p:spPr>
          <a:xfrm>
            <a:off x="1848759" y="1168630"/>
            <a:ext cx="1636266" cy="335092"/>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Inter Medium"/>
                <a:ea typeface="Inter Medium"/>
                <a:cs typeface="Inter Medium"/>
                <a:sym typeface="Inter Medium"/>
              </a:rPr>
              <a:t>12/19/2024</a:t>
            </a:r>
          </a:p>
        </p:txBody>
      </p:sp>
      <p:sp>
        <p:nvSpPr>
          <p:cNvPr id="22" name="TextBox 22"/>
          <p:cNvSpPr txBox="1"/>
          <p:nvPr/>
        </p:nvSpPr>
        <p:spPr>
          <a:xfrm>
            <a:off x="1497507" y="6469104"/>
            <a:ext cx="7417589" cy="621043"/>
          </a:xfrm>
          <a:prstGeom prst="rect">
            <a:avLst/>
          </a:prstGeom>
        </p:spPr>
        <p:txBody>
          <a:bodyPr lIns="0" tIns="0" rIns="0" bIns="0" rtlCol="0" anchor="t">
            <a:spAutoFit/>
          </a:bodyPr>
          <a:lstStyle/>
          <a:p>
            <a:pPr algn="just">
              <a:lnSpc>
                <a:spcPts val="2519"/>
              </a:lnSpc>
              <a:spcBef>
                <a:spcPct val="0"/>
              </a:spcBef>
            </a:pPr>
            <a:r>
              <a:rPr lang="en-US" sz="1799" dirty="0">
                <a:solidFill>
                  <a:srgbClr val="FFFFFF"/>
                </a:solidFill>
                <a:latin typeface="Inter"/>
                <a:ea typeface="Inter"/>
                <a:cs typeface="Inter"/>
                <a:sym typeface="Inter"/>
              </a:rPr>
              <a:t>To showcase the design, functionalities, and progress of a smart gardening system that automates plant care using IoT technologies.</a:t>
            </a:r>
          </a:p>
        </p:txBody>
      </p:sp>
      <p:grpSp>
        <p:nvGrpSpPr>
          <p:cNvPr id="23" name="Group 23"/>
          <p:cNvGrpSpPr/>
          <p:nvPr/>
        </p:nvGrpSpPr>
        <p:grpSpPr>
          <a:xfrm>
            <a:off x="11844770" y="8585501"/>
            <a:ext cx="5414530" cy="672880"/>
            <a:chOff x="0" y="0"/>
            <a:chExt cx="7219373" cy="897173"/>
          </a:xfrm>
        </p:grpSpPr>
        <p:grpSp>
          <p:nvGrpSpPr>
            <p:cNvPr id="24" name="Group 24"/>
            <p:cNvGrpSpPr/>
            <p:nvPr/>
          </p:nvGrpSpPr>
          <p:grpSpPr>
            <a:xfrm>
              <a:off x="0" y="0"/>
              <a:ext cx="7219373" cy="897173"/>
              <a:chOff x="0" y="0"/>
              <a:chExt cx="1426049" cy="177219"/>
            </a:xfrm>
          </p:grpSpPr>
          <p:sp>
            <p:nvSpPr>
              <p:cNvPr id="25" name="Freeform 25"/>
              <p:cNvSpPr/>
              <p:nvPr/>
            </p:nvSpPr>
            <p:spPr>
              <a:xfrm>
                <a:off x="0" y="0"/>
                <a:ext cx="1426049" cy="177219"/>
              </a:xfrm>
              <a:custGeom>
                <a:avLst/>
                <a:gdLst/>
                <a:ahLst/>
                <a:cxnLst/>
                <a:rect l="l" t="t" r="r" b="b"/>
                <a:pathLst>
                  <a:path w="1426049" h="177219">
                    <a:moveTo>
                      <a:pt x="88610" y="0"/>
                    </a:moveTo>
                    <a:lnTo>
                      <a:pt x="1337439" y="0"/>
                    </a:lnTo>
                    <a:cubicBezTo>
                      <a:pt x="1386377" y="0"/>
                      <a:pt x="1426049" y="39672"/>
                      <a:pt x="1426049" y="88610"/>
                    </a:cubicBezTo>
                    <a:lnTo>
                      <a:pt x="1426049" y="88610"/>
                    </a:lnTo>
                    <a:cubicBezTo>
                      <a:pt x="1426049" y="137547"/>
                      <a:pt x="1386377" y="177219"/>
                      <a:pt x="133743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26" name="TextBox 26"/>
              <p:cNvSpPr txBox="1"/>
              <p:nvPr/>
            </p:nvSpPr>
            <p:spPr>
              <a:xfrm>
                <a:off x="0" y="-38100"/>
                <a:ext cx="1426049"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200247" y="114134"/>
              <a:ext cx="668906" cy="66890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799"/>
                  </a:lnSpc>
                </a:pPr>
                <a:endParaRPr/>
              </a:p>
            </p:txBody>
          </p:sp>
        </p:grpSp>
        <p:sp>
          <p:nvSpPr>
            <p:cNvPr id="30" name="Freeform 30"/>
            <p:cNvSpPr/>
            <p:nvPr/>
          </p:nvSpPr>
          <p:spPr>
            <a:xfrm>
              <a:off x="346248" y="269557"/>
              <a:ext cx="376903" cy="358058"/>
            </a:xfrm>
            <a:custGeom>
              <a:avLst/>
              <a:gdLst/>
              <a:ahLst/>
              <a:cxnLst/>
              <a:rect l="l" t="t" r="r" b="b"/>
              <a:pathLst>
                <a:path w="376903" h="358058">
                  <a:moveTo>
                    <a:pt x="0" y="0"/>
                  </a:moveTo>
                  <a:lnTo>
                    <a:pt x="376903" y="0"/>
                  </a:lnTo>
                  <a:lnTo>
                    <a:pt x="376903" y="358059"/>
                  </a:lnTo>
                  <a:lnTo>
                    <a:pt x="0" y="3580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TextBox 31"/>
            <p:cNvSpPr txBox="1"/>
            <p:nvPr/>
          </p:nvSpPr>
          <p:spPr>
            <a:xfrm>
              <a:off x="869152" y="209394"/>
              <a:ext cx="6350221" cy="440285"/>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Inter Medium"/>
                  <a:ea typeface="Inter Medium"/>
                  <a:cs typeface="Inter Medium"/>
                  <a:sym typeface="Inter Medium"/>
                </a:rPr>
                <a:t>   S6117047@STUDENTI.UNIGE.IT</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471891" y="2185865"/>
            <a:ext cx="13344217" cy="7072435"/>
          </a:xfrm>
          <a:custGeom>
            <a:avLst/>
            <a:gdLst/>
            <a:ahLst/>
            <a:cxnLst/>
            <a:rect l="l" t="t" r="r" b="b"/>
            <a:pathLst>
              <a:path w="13344217" h="7072435">
                <a:moveTo>
                  <a:pt x="0" y="0"/>
                </a:moveTo>
                <a:lnTo>
                  <a:pt x="13344218" y="0"/>
                </a:lnTo>
                <a:lnTo>
                  <a:pt x="13344218" y="7072435"/>
                </a:lnTo>
                <a:lnTo>
                  <a:pt x="0" y="707243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323969" y="699906"/>
            <a:ext cx="7640062" cy="1177290"/>
          </a:xfrm>
          <a:prstGeom prst="rect">
            <a:avLst/>
          </a:prstGeom>
        </p:spPr>
        <p:txBody>
          <a:bodyPr lIns="0" tIns="0" rIns="0" bIns="0" rtlCol="0" anchor="t">
            <a:spAutoFit/>
          </a:bodyPr>
          <a:lstStyle/>
          <a:p>
            <a:pPr algn="ctr">
              <a:lnSpc>
                <a:spcPts val="9660"/>
              </a:lnSpc>
              <a:spcBef>
                <a:spcPct val="0"/>
              </a:spcBef>
            </a:pPr>
            <a:r>
              <a:rPr lang="en-US" sz="6900" b="1">
                <a:solidFill>
                  <a:srgbClr val="FFFFFF"/>
                </a:solidFill>
                <a:latin typeface="IBM Plex Sans Bold"/>
                <a:ea typeface="IBM Plex Sans Bold"/>
                <a:cs typeface="IBM Plex Sans Bold"/>
                <a:sym typeface="IBM Plex Sans Bold"/>
              </a:rPr>
              <a:t>DHT Log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497252" y="1028700"/>
            <a:ext cx="1762048" cy="672880"/>
            <a:chOff x="0" y="0"/>
            <a:chExt cx="464078" cy="177219"/>
          </a:xfrm>
        </p:grpSpPr>
        <p:sp>
          <p:nvSpPr>
            <p:cNvPr id="3" name="Freeform 3"/>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4" name="TextBox 4"/>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930179" y="2060393"/>
            <a:ext cx="8329121" cy="5845996"/>
            <a:chOff x="0" y="0"/>
            <a:chExt cx="995963" cy="699041"/>
          </a:xfrm>
        </p:grpSpPr>
        <p:sp>
          <p:nvSpPr>
            <p:cNvPr id="6" name="Freeform 6"/>
            <p:cNvSpPr/>
            <p:nvPr/>
          </p:nvSpPr>
          <p:spPr>
            <a:xfrm>
              <a:off x="0" y="0"/>
              <a:ext cx="995962" cy="699041"/>
            </a:xfrm>
            <a:custGeom>
              <a:avLst/>
              <a:gdLst/>
              <a:ahLst/>
              <a:cxnLst/>
              <a:rect l="l" t="t" r="r" b="b"/>
              <a:pathLst>
                <a:path w="995962" h="699041">
                  <a:moveTo>
                    <a:pt x="21379" y="0"/>
                  </a:moveTo>
                  <a:lnTo>
                    <a:pt x="974584" y="0"/>
                  </a:lnTo>
                  <a:cubicBezTo>
                    <a:pt x="980254" y="0"/>
                    <a:pt x="985692" y="2252"/>
                    <a:pt x="989701" y="6262"/>
                  </a:cubicBezTo>
                  <a:cubicBezTo>
                    <a:pt x="993710" y="10271"/>
                    <a:pt x="995962" y="15709"/>
                    <a:pt x="995962" y="21379"/>
                  </a:cubicBezTo>
                  <a:lnTo>
                    <a:pt x="995962" y="677662"/>
                  </a:lnTo>
                  <a:cubicBezTo>
                    <a:pt x="995962" y="689469"/>
                    <a:pt x="986391" y="699041"/>
                    <a:pt x="974584" y="699041"/>
                  </a:cubicBezTo>
                  <a:lnTo>
                    <a:pt x="21379" y="699041"/>
                  </a:lnTo>
                  <a:cubicBezTo>
                    <a:pt x="15709" y="699041"/>
                    <a:pt x="10271" y="696788"/>
                    <a:pt x="6262" y="692779"/>
                  </a:cubicBezTo>
                  <a:cubicBezTo>
                    <a:pt x="2252" y="688770"/>
                    <a:pt x="0" y="683332"/>
                    <a:pt x="0" y="677662"/>
                  </a:cubicBezTo>
                  <a:lnTo>
                    <a:pt x="0" y="21379"/>
                  </a:lnTo>
                  <a:cubicBezTo>
                    <a:pt x="0" y="15709"/>
                    <a:pt x="2252" y="10271"/>
                    <a:pt x="6262" y="6262"/>
                  </a:cubicBezTo>
                  <a:cubicBezTo>
                    <a:pt x="10271" y="2252"/>
                    <a:pt x="15709" y="0"/>
                    <a:pt x="21379" y="0"/>
                  </a:cubicBezTo>
                  <a:close/>
                </a:path>
              </a:pathLst>
            </a:custGeom>
            <a:blipFill>
              <a:blip r:embed="rId2"/>
              <a:stretch>
                <a:fillRect l="-2673" r="-2673"/>
              </a:stretch>
            </a:blipFill>
            <a:ln w="38100" cap="rnd">
              <a:solidFill>
                <a:srgbClr val="FFFFFF"/>
              </a:solidFill>
              <a:prstDash val="solid"/>
              <a:round/>
            </a:ln>
          </p:spPr>
          <p:txBody>
            <a:bodyPr/>
            <a:lstStyle/>
            <a:p>
              <a:endParaRPr lang="en-US"/>
            </a:p>
          </p:txBody>
        </p:sp>
      </p:grpSp>
      <p:sp>
        <p:nvSpPr>
          <p:cNvPr id="7" name="AutoShape 7"/>
          <p:cNvSpPr/>
          <p:nvPr/>
        </p:nvSpPr>
        <p:spPr>
          <a:xfrm>
            <a:off x="1028700" y="9239250"/>
            <a:ext cx="1043455" cy="0"/>
          </a:xfrm>
          <a:prstGeom prst="line">
            <a:avLst/>
          </a:prstGeom>
          <a:ln w="38100" cap="flat">
            <a:gradFill>
              <a:gsLst>
                <a:gs pos="0">
                  <a:srgbClr val="0CC0DF">
                    <a:alpha val="100000"/>
                  </a:srgbClr>
                </a:gs>
                <a:gs pos="100000">
                  <a:srgbClr val="FFDE59">
                    <a:alpha val="100000"/>
                  </a:srgbClr>
                </a:gs>
              </a:gsLst>
              <a:lin ang="0"/>
            </a:gradFill>
            <a:prstDash val="solid"/>
            <a:headEnd type="none" w="sm" len="sm"/>
            <a:tailEnd type="none" w="sm" len="sm"/>
          </a:ln>
        </p:spPr>
        <p:txBody>
          <a:bodyPr/>
          <a:lstStyle/>
          <a:p>
            <a:endParaRPr lang="en-US"/>
          </a:p>
        </p:txBody>
      </p:sp>
      <p:sp>
        <p:nvSpPr>
          <p:cNvPr id="8" name="TextBox 8"/>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10</a:t>
            </a:r>
          </a:p>
        </p:txBody>
      </p:sp>
      <p:sp>
        <p:nvSpPr>
          <p:cNvPr id="9" name="TextBox 9"/>
          <p:cNvSpPr txBox="1"/>
          <p:nvPr/>
        </p:nvSpPr>
        <p:spPr>
          <a:xfrm>
            <a:off x="1028700" y="4727105"/>
            <a:ext cx="6735729" cy="2628841"/>
          </a:xfrm>
          <a:prstGeom prst="rect">
            <a:avLst/>
          </a:prstGeom>
        </p:spPr>
        <p:txBody>
          <a:bodyPr lIns="0" tIns="0" rIns="0" bIns="0" rtlCol="0" anchor="t">
            <a:spAutoFit/>
          </a:bodyPr>
          <a:lstStyle/>
          <a:p>
            <a:pPr algn="l">
              <a:lnSpc>
                <a:spcPts val="10503"/>
              </a:lnSpc>
              <a:spcBef>
                <a:spcPct val="0"/>
              </a:spcBef>
            </a:pPr>
            <a:r>
              <a:rPr lang="en-US" sz="7502" b="1">
                <a:solidFill>
                  <a:srgbClr val="FFFFFF"/>
                </a:solidFill>
                <a:latin typeface="IBM Plex Sans Bold"/>
                <a:ea typeface="IBM Plex Sans Bold"/>
                <a:cs typeface="IBM Plex Sans Bold"/>
                <a:sym typeface="IBM Plex Sans Bold"/>
              </a:rPr>
              <a:t>Future Enhancements</a:t>
            </a:r>
          </a:p>
        </p:txBody>
      </p:sp>
      <p:sp>
        <p:nvSpPr>
          <p:cNvPr id="10" name="TextBox 10"/>
          <p:cNvSpPr txBox="1"/>
          <p:nvPr/>
        </p:nvSpPr>
        <p:spPr>
          <a:xfrm>
            <a:off x="8930179" y="8322932"/>
            <a:ext cx="8329121" cy="621043"/>
          </a:xfrm>
          <a:prstGeom prst="rect">
            <a:avLst/>
          </a:prstGeom>
        </p:spPr>
        <p:txBody>
          <a:bodyPr lIns="0" tIns="0" rIns="0" bIns="0" rtlCol="0" anchor="t">
            <a:spAutoFit/>
          </a:bodyPr>
          <a:lstStyle/>
          <a:p>
            <a:pPr marL="388507" lvl="1" indent="-194253" algn="just">
              <a:lnSpc>
                <a:spcPts val="2519"/>
              </a:lnSpc>
              <a:buFont typeface="Arial"/>
              <a:buChar char="•"/>
            </a:pPr>
            <a:r>
              <a:rPr lang="en-US" sz="1799">
                <a:solidFill>
                  <a:srgbClr val="FFFFFF"/>
                </a:solidFill>
                <a:latin typeface="Inter"/>
                <a:ea typeface="Inter"/>
                <a:cs typeface="Inter"/>
                <a:sym typeface="Inter"/>
              </a:rPr>
              <a:t>Soil moisture sensor for better gardening insights.</a:t>
            </a:r>
          </a:p>
          <a:p>
            <a:pPr marL="388507" lvl="1" indent="-194253" algn="just">
              <a:lnSpc>
                <a:spcPts val="2519"/>
              </a:lnSpc>
              <a:spcBef>
                <a:spcPct val="0"/>
              </a:spcBef>
              <a:buFont typeface="Arial"/>
              <a:buChar char="•"/>
            </a:pPr>
            <a:r>
              <a:rPr lang="en-US" sz="1799">
                <a:solidFill>
                  <a:srgbClr val="FFFFFF"/>
                </a:solidFill>
                <a:latin typeface="Inter"/>
                <a:ea typeface="Inter"/>
                <a:cs typeface="Inter"/>
                <a:sym typeface="Inter"/>
              </a:rPr>
              <a:t>Automated watering based on soil conditions.</a:t>
            </a:r>
          </a:p>
        </p:txBody>
      </p:sp>
      <p:grpSp>
        <p:nvGrpSpPr>
          <p:cNvPr id="11" name="Group 11"/>
          <p:cNvGrpSpPr/>
          <p:nvPr/>
        </p:nvGrpSpPr>
        <p:grpSpPr>
          <a:xfrm>
            <a:off x="1028700" y="1028700"/>
            <a:ext cx="3096195" cy="653052"/>
            <a:chOff x="0" y="0"/>
            <a:chExt cx="4128260" cy="870736"/>
          </a:xfrm>
        </p:grpSpPr>
        <p:sp>
          <p:nvSpPr>
            <p:cNvPr id="12" name="Freeform 12"/>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81901" y="2060393"/>
            <a:ext cx="19851802" cy="5705996"/>
            <a:chOff x="0" y="0"/>
            <a:chExt cx="2373798" cy="682300"/>
          </a:xfrm>
        </p:grpSpPr>
        <p:sp>
          <p:nvSpPr>
            <p:cNvPr id="3" name="Freeform 3"/>
            <p:cNvSpPr/>
            <p:nvPr/>
          </p:nvSpPr>
          <p:spPr>
            <a:xfrm>
              <a:off x="0" y="0"/>
              <a:ext cx="2373798" cy="682300"/>
            </a:xfrm>
            <a:custGeom>
              <a:avLst/>
              <a:gdLst/>
              <a:ahLst/>
              <a:cxnLst/>
              <a:rect l="l" t="t" r="r" b="b"/>
              <a:pathLst>
                <a:path w="2373798" h="682300">
                  <a:moveTo>
                    <a:pt x="8970" y="0"/>
                  </a:moveTo>
                  <a:lnTo>
                    <a:pt x="2364829" y="0"/>
                  </a:lnTo>
                  <a:cubicBezTo>
                    <a:pt x="2367207" y="0"/>
                    <a:pt x="2369489" y="945"/>
                    <a:pt x="2371171" y="2627"/>
                  </a:cubicBezTo>
                  <a:cubicBezTo>
                    <a:pt x="2372853" y="4309"/>
                    <a:pt x="2373798" y="6591"/>
                    <a:pt x="2373798" y="8970"/>
                  </a:cubicBezTo>
                  <a:lnTo>
                    <a:pt x="2373798" y="673330"/>
                  </a:lnTo>
                  <a:cubicBezTo>
                    <a:pt x="2373798" y="678284"/>
                    <a:pt x="2369782" y="682300"/>
                    <a:pt x="2364829" y="682300"/>
                  </a:cubicBezTo>
                  <a:lnTo>
                    <a:pt x="8970" y="682300"/>
                  </a:lnTo>
                  <a:cubicBezTo>
                    <a:pt x="4016" y="682300"/>
                    <a:pt x="0" y="678284"/>
                    <a:pt x="0" y="673330"/>
                  </a:cubicBezTo>
                  <a:lnTo>
                    <a:pt x="0" y="8970"/>
                  </a:lnTo>
                  <a:cubicBezTo>
                    <a:pt x="0" y="4016"/>
                    <a:pt x="4016" y="0"/>
                    <a:pt x="8970" y="0"/>
                  </a:cubicBezTo>
                  <a:close/>
                </a:path>
              </a:pathLst>
            </a:custGeom>
            <a:blipFill>
              <a:blip r:embed="rId2">
                <a:alphaModFix amt="30000"/>
              </a:blip>
              <a:stretch>
                <a:fillRect t="-31708" b="-100231"/>
              </a:stretch>
            </a:blipFill>
            <a:ln cap="rnd">
              <a:noFill/>
              <a:prstDash val="solid"/>
              <a:round/>
            </a:ln>
          </p:spPr>
          <p:txBody>
            <a:bodyPr/>
            <a:lstStyle/>
            <a:p>
              <a:endParaRPr lang="en-US"/>
            </a:p>
          </p:txBody>
        </p:sp>
      </p:grpSp>
      <p:grpSp>
        <p:nvGrpSpPr>
          <p:cNvPr id="4" name="Group 4"/>
          <p:cNvGrpSpPr/>
          <p:nvPr/>
        </p:nvGrpSpPr>
        <p:grpSpPr>
          <a:xfrm>
            <a:off x="15497252" y="1028700"/>
            <a:ext cx="1762048" cy="672880"/>
            <a:chOff x="0" y="0"/>
            <a:chExt cx="464078" cy="177219"/>
          </a:xfrm>
        </p:grpSpPr>
        <p:sp>
          <p:nvSpPr>
            <p:cNvPr id="5" name="Freeform 5"/>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6" name="TextBox 6"/>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1844770" y="8585501"/>
            <a:ext cx="5414530" cy="672880"/>
            <a:chOff x="0" y="0"/>
            <a:chExt cx="7219373" cy="897173"/>
          </a:xfrm>
        </p:grpSpPr>
        <p:grpSp>
          <p:nvGrpSpPr>
            <p:cNvPr id="8" name="Group 8"/>
            <p:cNvGrpSpPr/>
            <p:nvPr/>
          </p:nvGrpSpPr>
          <p:grpSpPr>
            <a:xfrm>
              <a:off x="0" y="0"/>
              <a:ext cx="7219373" cy="897173"/>
              <a:chOff x="0" y="0"/>
              <a:chExt cx="1426049" cy="177219"/>
            </a:xfrm>
          </p:grpSpPr>
          <p:sp>
            <p:nvSpPr>
              <p:cNvPr id="9" name="Freeform 9"/>
              <p:cNvSpPr/>
              <p:nvPr/>
            </p:nvSpPr>
            <p:spPr>
              <a:xfrm>
                <a:off x="0" y="0"/>
                <a:ext cx="1426049" cy="177219"/>
              </a:xfrm>
              <a:custGeom>
                <a:avLst/>
                <a:gdLst/>
                <a:ahLst/>
                <a:cxnLst/>
                <a:rect l="l" t="t" r="r" b="b"/>
                <a:pathLst>
                  <a:path w="1426049" h="177219">
                    <a:moveTo>
                      <a:pt x="88610" y="0"/>
                    </a:moveTo>
                    <a:lnTo>
                      <a:pt x="1337439" y="0"/>
                    </a:lnTo>
                    <a:cubicBezTo>
                      <a:pt x="1386377" y="0"/>
                      <a:pt x="1426049" y="39672"/>
                      <a:pt x="1426049" y="88610"/>
                    </a:cubicBezTo>
                    <a:lnTo>
                      <a:pt x="1426049" y="88610"/>
                    </a:lnTo>
                    <a:cubicBezTo>
                      <a:pt x="1426049" y="137547"/>
                      <a:pt x="1386377" y="177219"/>
                      <a:pt x="133743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10" name="TextBox 10"/>
              <p:cNvSpPr txBox="1"/>
              <p:nvPr/>
            </p:nvSpPr>
            <p:spPr>
              <a:xfrm>
                <a:off x="0" y="-38100"/>
                <a:ext cx="1426049"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00247" y="114134"/>
              <a:ext cx="668906" cy="6689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799"/>
                  </a:lnSpc>
                </a:pPr>
                <a:endParaRPr/>
              </a:p>
            </p:txBody>
          </p:sp>
        </p:grpSp>
        <p:sp>
          <p:nvSpPr>
            <p:cNvPr id="14" name="Freeform 14"/>
            <p:cNvSpPr/>
            <p:nvPr/>
          </p:nvSpPr>
          <p:spPr>
            <a:xfrm>
              <a:off x="346248" y="269557"/>
              <a:ext cx="376903" cy="358058"/>
            </a:xfrm>
            <a:custGeom>
              <a:avLst/>
              <a:gdLst/>
              <a:ahLst/>
              <a:cxnLst/>
              <a:rect l="l" t="t" r="r" b="b"/>
              <a:pathLst>
                <a:path w="376903" h="358058">
                  <a:moveTo>
                    <a:pt x="0" y="0"/>
                  </a:moveTo>
                  <a:lnTo>
                    <a:pt x="376903" y="0"/>
                  </a:lnTo>
                  <a:lnTo>
                    <a:pt x="376903" y="358059"/>
                  </a:lnTo>
                  <a:lnTo>
                    <a:pt x="0" y="3580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TextBox 15"/>
            <p:cNvSpPr txBox="1"/>
            <p:nvPr/>
          </p:nvSpPr>
          <p:spPr>
            <a:xfrm>
              <a:off x="869152" y="209394"/>
              <a:ext cx="6350221" cy="440285"/>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Inter Medium"/>
                  <a:ea typeface="Inter Medium"/>
                  <a:cs typeface="Inter Medium"/>
                  <a:sym typeface="Inter Medium"/>
                </a:rPr>
                <a:t>   S6117047@STUDENTI.UNIGE.IT</a:t>
              </a:r>
            </a:p>
          </p:txBody>
        </p:sp>
      </p:grpSp>
      <p:sp>
        <p:nvSpPr>
          <p:cNvPr id="16" name="TextBox 16"/>
          <p:cNvSpPr txBox="1"/>
          <p:nvPr/>
        </p:nvSpPr>
        <p:spPr>
          <a:xfrm>
            <a:off x="2055625" y="3522770"/>
            <a:ext cx="6804120" cy="2628841"/>
          </a:xfrm>
          <a:prstGeom prst="rect">
            <a:avLst/>
          </a:prstGeom>
        </p:spPr>
        <p:txBody>
          <a:bodyPr lIns="0" tIns="0" rIns="0" bIns="0" rtlCol="0" anchor="t">
            <a:spAutoFit/>
          </a:bodyPr>
          <a:lstStyle/>
          <a:p>
            <a:pPr algn="l">
              <a:lnSpc>
                <a:spcPts val="10503"/>
              </a:lnSpc>
              <a:spcBef>
                <a:spcPct val="0"/>
              </a:spcBef>
            </a:pPr>
            <a:r>
              <a:rPr lang="en-US" sz="7502" b="1">
                <a:solidFill>
                  <a:srgbClr val="FFFFFF"/>
                </a:solidFill>
                <a:latin typeface="IBM Plex Sans Bold"/>
                <a:ea typeface="IBM Plex Sans Bold"/>
                <a:cs typeface="IBM Plex Sans Bold"/>
                <a:sym typeface="IBM Plex Sans Bold"/>
              </a:rPr>
              <a:t>Appreciate Your Attention</a:t>
            </a:r>
          </a:p>
        </p:txBody>
      </p:sp>
      <p:sp>
        <p:nvSpPr>
          <p:cNvPr id="17" name="TextBox 17"/>
          <p:cNvSpPr txBox="1"/>
          <p:nvPr/>
        </p:nvSpPr>
        <p:spPr>
          <a:xfrm>
            <a:off x="9601174" y="4583819"/>
            <a:ext cx="6631201" cy="621043"/>
          </a:xfrm>
          <a:prstGeom prst="rect">
            <a:avLst/>
          </a:prstGeom>
        </p:spPr>
        <p:txBody>
          <a:bodyPr lIns="0" tIns="0" rIns="0" bIns="0" rtlCol="0" anchor="t">
            <a:spAutoFit/>
          </a:bodyPr>
          <a:lstStyle/>
          <a:p>
            <a:pPr marL="388507" lvl="1" indent="-194253" algn="just">
              <a:lnSpc>
                <a:spcPts val="2519"/>
              </a:lnSpc>
              <a:buFont typeface="Arial"/>
              <a:buChar char="•"/>
            </a:pPr>
            <a:r>
              <a:rPr lang="en-US" sz="1799">
                <a:solidFill>
                  <a:srgbClr val="FFFFFF"/>
                </a:solidFill>
                <a:latin typeface="Inter"/>
                <a:ea typeface="Inter"/>
                <a:cs typeface="Inter"/>
                <a:sym typeface="Inter"/>
              </a:rPr>
              <a:t>Monitoring, control, and automation in gardening.</a:t>
            </a:r>
          </a:p>
          <a:p>
            <a:pPr marL="388507" lvl="1" indent="-194253" algn="just">
              <a:lnSpc>
                <a:spcPts val="2519"/>
              </a:lnSpc>
              <a:spcBef>
                <a:spcPct val="0"/>
              </a:spcBef>
              <a:buFont typeface="Arial"/>
              <a:buChar char="•"/>
            </a:pPr>
            <a:r>
              <a:rPr lang="en-US" sz="1799">
                <a:solidFill>
                  <a:srgbClr val="FFFFFF"/>
                </a:solidFill>
                <a:latin typeface="Inter"/>
                <a:ea typeface="Inter"/>
                <a:cs typeface="Inter"/>
                <a:sym typeface="Inter"/>
              </a:rPr>
              <a:t>Use of IoT and Node-RED for a scalable solution.</a:t>
            </a:r>
          </a:p>
        </p:txBody>
      </p:sp>
      <p:sp>
        <p:nvSpPr>
          <p:cNvPr id="18" name="TextBox 18"/>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11</a:t>
            </a:r>
          </a:p>
        </p:txBody>
      </p:sp>
      <p:sp>
        <p:nvSpPr>
          <p:cNvPr id="19" name="AutoShape 19"/>
          <p:cNvSpPr/>
          <p:nvPr/>
        </p:nvSpPr>
        <p:spPr>
          <a:xfrm>
            <a:off x="0" y="7747339"/>
            <a:ext cx="18288000" cy="0"/>
          </a:xfrm>
          <a:prstGeom prst="line">
            <a:avLst/>
          </a:prstGeom>
          <a:ln w="38100" cap="flat">
            <a:solidFill>
              <a:srgbClr val="FFFFFF"/>
            </a:solidFill>
            <a:prstDash val="solid"/>
            <a:headEnd type="none" w="sm" len="sm"/>
            <a:tailEnd type="none" w="sm" len="sm"/>
          </a:ln>
        </p:spPr>
        <p:txBody>
          <a:bodyPr/>
          <a:lstStyle/>
          <a:p>
            <a:endParaRPr lang="en-US"/>
          </a:p>
        </p:txBody>
      </p:sp>
      <p:sp>
        <p:nvSpPr>
          <p:cNvPr id="20" name="AutoShape 20"/>
          <p:cNvSpPr/>
          <p:nvPr/>
        </p:nvSpPr>
        <p:spPr>
          <a:xfrm>
            <a:off x="0" y="2079443"/>
            <a:ext cx="1828800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1" name="Group 21"/>
          <p:cNvGrpSpPr/>
          <p:nvPr/>
        </p:nvGrpSpPr>
        <p:grpSpPr>
          <a:xfrm>
            <a:off x="1028700" y="8585420"/>
            <a:ext cx="5194451" cy="672880"/>
            <a:chOff x="0" y="0"/>
            <a:chExt cx="1368086" cy="177219"/>
          </a:xfrm>
        </p:grpSpPr>
        <p:sp>
          <p:nvSpPr>
            <p:cNvPr id="22" name="Freeform 22"/>
            <p:cNvSpPr/>
            <p:nvPr/>
          </p:nvSpPr>
          <p:spPr>
            <a:xfrm>
              <a:off x="0" y="0"/>
              <a:ext cx="1368086" cy="177219"/>
            </a:xfrm>
            <a:custGeom>
              <a:avLst/>
              <a:gdLst/>
              <a:ahLst/>
              <a:cxnLst/>
              <a:rect l="l" t="t" r="r" b="b"/>
              <a:pathLst>
                <a:path w="1368086" h="177219">
                  <a:moveTo>
                    <a:pt x="88610" y="0"/>
                  </a:moveTo>
                  <a:lnTo>
                    <a:pt x="1279476" y="0"/>
                  </a:lnTo>
                  <a:cubicBezTo>
                    <a:pt x="1328414" y="0"/>
                    <a:pt x="1368086" y="39672"/>
                    <a:pt x="1368086" y="88610"/>
                  </a:cubicBezTo>
                  <a:lnTo>
                    <a:pt x="1368086" y="88610"/>
                  </a:lnTo>
                  <a:cubicBezTo>
                    <a:pt x="1368086" y="137547"/>
                    <a:pt x="1328414" y="177219"/>
                    <a:pt x="1279476"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23" name="TextBox 23"/>
            <p:cNvSpPr txBox="1"/>
            <p:nvPr/>
          </p:nvSpPr>
          <p:spPr>
            <a:xfrm>
              <a:off x="0" y="-38100"/>
              <a:ext cx="1368086"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189518" y="8671020"/>
            <a:ext cx="501679" cy="501679"/>
            <a:chOff x="0" y="0"/>
            <a:chExt cx="668906" cy="668906"/>
          </a:xfrm>
        </p:grpSpPr>
        <p:grpSp>
          <p:nvGrpSpPr>
            <p:cNvPr id="25" name="Group 25"/>
            <p:cNvGrpSpPr/>
            <p:nvPr/>
          </p:nvGrpSpPr>
          <p:grpSpPr>
            <a:xfrm>
              <a:off x="0" y="0"/>
              <a:ext cx="668906" cy="66890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799"/>
                  </a:lnSpc>
                </a:pPr>
                <a:endParaRPr/>
              </a:p>
            </p:txBody>
          </p:sp>
        </p:grpSp>
        <p:sp>
          <p:nvSpPr>
            <p:cNvPr id="28" name="Freeform 28"/>
            <p:cNvSpPr/>
            <p:nvPr/>
          </p:nvSpPr>
          <p:spPr>
            <a:xfrm>
              <a:off x="161225" y="100935"/>
              <a:ext cx="346456" cy="467036"/>
            </a:xfrm>
            <a:custGeom>
              <a:avLst/>
              <a:gdLst/>
              <a:ahLst/>
              <a:cxnLst/>
              <a:rect l="l" t="t" r="r" b="b"/>
              <a:pathLst>
                <a:path w="346456" h="467036">
                  <a:moveTo>
                    <a:pt x="0" y="0"/>
                  </a:moveTo>
                  <a:lnTo>
                    <a:pt x="346456" y="0"/>
                  </a:lnTo>
                  <a:lnTo>
                    <a:pt x="346456" y="467036"/>
                  </a:lnTo>
                  <a:lnTo>
                    <a:pt x="0" y="4670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29" name="TextBox 29"/>
          <p:cNvSpPr txBox="1"/>
          <p:nvPr/>
        </p:nvSpPr>
        <p:spPr>
          <a:xfrm>
            <a:off x="1848759" y="8732941"/>
            <a:ext cx="4542587" cy="339738"/>
          </a:xfrm>
          <a:prstGeom prst="rect">
            <a:avLst/>
          </a:prstGeom>
        </p:spPr>
        <p:txBody>
          <a:bodyPr lIns="0" tIns="0" rIns="0" bIns="0" rtlCol="0" anchor="t">
            <a:spAutoFit/>
          </a:bodyPr>
          <a:lstStyle/>
          <a:p>
            <a:pPr algn="l">
              <a:lnSpc>
                <a:spcPts val="2799"/>
              </a:lnSpc>
              <a:spcBef>
                <a:spcPct val="0"/>
              </a:spcBef>
            </a:pPr>
            <a:r>
              <a:rPr lang="en-US" sz="1999" b="1">
                <a:solidFill>
                  <a:srgbClr val="FFFFFF"/>
                </a:solidFill>
                <a:latin typeface="Inter Medium"/>
                <a:ea typeface="Inter Medium"/>
                <a:cs typeface="Inter Medium"/>
                <a:sym typeface="Inter Medium"/>
              </a:rPr>
              <a:t>ZEINAB GHOLAMPOUR DADAEI</a:t>
            </a:r>
          </a:p>
        </p:txBody>
      </p:sp>
      <p:grpSp>
        <p:nvGrpSpPr>
          <p:cNvPr id="30" name="Group 30"/>
          <p:cNvGrpSpPr/>
          <p:nvPr/>
        </p:nvGrpSpPr>
        <p:grpSpPr>
          <a:xfrm>
            <a:off x="1028700" y="1028700"/>
            <a:ext cx="3096195" cy="653052"/>
            <a:chOff x="0" y="0"/>
            <a:chExt cx="4128260" cy="870736"/>
          </a:xfrm>
        </p:grpSpPr>
        <p:sp>
          <p:nvSpPr>
            <p:cNvPr id="31" name="Freeform 31"/>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TextBox 32"/>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497252" y="1028700"/>
            <a:ext cx="1762048" cy="672880"/>
            <a:chOff x="0" y="0"/>
            <a:chExt cx="464078" cy="177219"/>
          </a:xfrm>
        </p:grpSpPr>
        <p:sp>
          <p:nvSpPr>
            <p:cNvPr id="3" name="Freeform 3"/>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4" name="TextBox 4"/>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060393"/>
            <a:ext cx="8329121" cy="7197907"/>
            <a:chOff x="0" y="0"/>
            <a:chExt cx="995963" cy="860697"/>
          </a:xfrm>
        </p:grpSpPr>
        <p:sp>
          <p:nvSpPr>
            <p:cNvPr id="6" name="Freeform 6"/>
            <p:cNvSpPr/>
            <p:nvPr/>
          </p:nvSpPr>
          <p:spPr>
            <a:xfrm>
              <a:off x="0" y="0"/>
              <a:ext cx="995962" cy="860697"/>
            </a:xfrm>
            <a:custGeom>
              <a:avLst/>
              <a:gdLst/>
              <a:ahLst/>
              <a:cxnLst/>
              <a:rect l="l" t="t" r="r" b="b"/>
              <a:pathLst>
                <a:path w="995962" h="860697">
                  <a:moveTo>
                    <a:pt x="21379" y="0"/>
                  </a:moveTo>
                  <a:lnTo>
                    <a:pt x="974584" y="0"/>
                  </a:lnTo>
                  <a:cubicBezTo>
                    <a:pt x="980254" y="0"/>
                    <a:pt x="985692" y="2252"/>
                    <a:pt x="989701" y="6262"/>
                  </a:cubicBezTo>
                  <a:cubicBezTo>
                    <a:pt x="993710" y="10271"/>
                    <a:pt x="995962" y="15709"/>
                    <a:pt x="995962" y="21379"/>
                  </a:cubicBezTo>
                  <a:lnTo>
                    <a:pt x="995962" y="839318"/>
                  </a:lnTo>
                  <a:cubicBezTo>
                    <a:pt x="995962" y="851125"/>
                    <a:pt x="986391" y="860697"/>
                    <a:pt x="974584" y="860697"/>
                  </a:cubicBezTo>
                  <a:lnTo>
                    <a:pt x="21379" y="860697"/>
                  </a:lnTo>
                  <a:cubicBezTo>
                    <a:pt x="15709" y="860697"/>
                    <a:pt x="10271" y="858444"/>
                    <a:pt x="6262" y="854435"/>
                  </a:cubicBezTo>
                  <a:cubicBezTo>
                    <a:pt x="2252" y="850426"/>
                    <a:pt x="0" y="844988"/>
                    <a:pt x="0" y="839318"/>
                  </a:cubicBezTo>
                  <a:lnTo>
                    <a:pt x="0" y="21379"/>
                  </a:lnTo>
                  <a:cubicBezTo>
                    <a:pt x="0" y="15709"/>
                    <a:pt x="2252" y="10271"/>
                    <a:pt x="6262" y="6262"/>
                  </a:cubicBezTo>
                  <a:cubicBezTo>
                    <a:pt x="10271" y="2252"/>
                    <a:pt x="15709" y="0"/>
                    <a:pt x="21379" y="0"/>
                  </a:cubicBezTo>
                  <a:close/>
                </a:path>
              </a:pathLst>
            </a:custGeom>
            <a:blipFill>
              <a:blip r:embed="rId3"/>
              <a:stretch>
                <a:fillRect l="-29587"/>
              </a:stretch>
            </a:blipFill>
            <a:ln w="38100" cap="rnd">
              <a:solidFill>
                <a:srgbClr val="FFFFFF"/>
              </a:solidFill>
              <a:prstDash val="solid"/>
              <a:round/>
            </a:ln>
          </p:spPr>
          <p:txBody>
            <a:bodyPr/>
            <a:lstStyle/>
            <a:p>
              <a:endParaRPr lang="en-US"/>
            </a:p>
          </p:txBody>
        </p:sp>
      </p:grpSp>
      <p:sp>
        <p:nvSpPr>
          <p:cNvPr id="7" name="AutoShape 7"/>
          <p:cNvSpPr/>
          <p:nvPr/>
        </p:nvSpPr>
        <p:spPr>
          <a:xfrm>
            <a:off x="16215845" y="9239250"/>
            <a:ext cx="1043455" cy="0"/>
          </a:xfrm>
          <a:prstGeom prst="line">
            <a:avLst/>
          </a:prstGeom>
          <a:ln w="38100" cap="flat">
            <a:gradFill>
              <a:gsLst>
                <a:gs pos="0">
                  <a:srgbClr val="0CC0DF">
                    <a:alpha val="100000"/>
                  </a:srgbClr>
                </a:gs>
                <a:gs pos="100000">
                  <a:srgbClr val="FFDE59">
                    <a:alpha val="100000"/>
                  </a:srgbClr>
                </a:gs>
              </a:gsLst>
              <a:lin ang="0"/>
            </a:gradFill>
            <a:prstDash val="solid"/>
            <a:headEnd type="none" w="sm" len="sm"/>
            <a:tailEnd type="none" w="sm" len="sm"/>
          </a:ln>
        </p:spPr>
        <p:txBody>
          <a:bodyPr/>
          <a:lstStyle/>
          <a:p>
            <a:endParaRPr lang="en-US"/>
          </a:p>
        </p:txBody>
      </p:sp>
      <p:sp>
        <p:nvSpPr>
          <p:cNvPr id="8" name="TextBox 8"/>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02</a:t>
            </a:r>
          </a:p>
        </p:txBody>
      </p:sp>
      <p:sp>
        <p:nvSpPr>
          <p:cNvPr id="9" name="TextBox 9"/>
          <p:cNvSpPr txBox="1"/>
          <p:nvPr/>
        </p:nvSpPr>
        <p:spPr>
          <a:xfrm>
            <a:off x="10150959" y="2398842"/>
            <a:ext cx="6631201" cy="3162300"/>
          </a:xfrm>
          <a:prstGeom prst="rect">
            <a:avLst/>
          </a:prstGeom>
        </p:spPr>
        <p:txBody>
          <a:bodyPr lIns="0" tIns="0" rIns="0" bIns="0" rtlCol="0" anchor="t">
            <a:spAutoFit/>
          </a:bodyPr>
          <a:lstStyle/>
          <a:p>
            <a:pPr algn="l">
              <a:lnSpc>
                <a:spcPts val="8400"/>
              </a:lnSpc>
              <a:spcBef>
                <a:spcPct val="0"/>
              </a:spcBef>
            </a:pPr>
            <a:r>
              <a:rPr lang="en-US" sz="6000" b="1">
                <a:solidFill>
                  <a:srgbClr val="FFFFFF"/>
                </a:solidFill>
                <a:latin typeface="IBM Plex Sans Bold"/>
                <a:ea typeface="IBM Plex Sans Bold"/>
                <a:cs typeface="IBM Plex Sans Bold"/>
                <a:sym typeface="IBM Plex Sans Bold"/>
              </a:rPr>
              <a:t>What is the Smart Gardening System?</a:t>
            </a:r>
          </a:p>
        </p:txBody>
      </p:sp>
      <p:grpSp>
        <p:nvGrpSpPr>
          <p:cNvPr id="10" name="Group 10"/>
          <p:cNvGrpSpPr/>
          <p:nvPr/>
        </p:nvGrpSpPr>
        <p:grpSpPr>
          <a:xfrm>
            <a:off x="1028700" y="1028700"/>
            <a:ext cx="3096195" cy="653052"/>
            <a:chOff x="0" y="0"/>
            <a:chExt cx="4128260" cy="870736"/>
          </a:xfrm>
        </p:grpSpPr>
        <p:sp>
          <p:nvSpPr>
            <p:cNvPr id="11" name="Freeform 11"/>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sp>
        <p:nvSpPr>
          <p:cNvPr id="13" name="TextBox 13"/>
          <p:cNvSpPr txBox="1"/>
          <p:nvPr/>
        </p:nvSpPr>
        <p:spPr>
          <a:xfrm>
            <a:off x="10150959" y="5952605"/>
            <a:ext cx="6631201" cy="2192668"/>
          </a:xfrm>
          <a:prstGeom prst="rect">
            <a:avLst/>
          </a:prstGeom>
        </p:spPr>
        <p:txBody>
          <a:bodyPr lIns="0" tIns="0" rIns="0" bIns="0" rtlCol="0" anchor="t">
            <a:spAutoFit/>
          </a:bodyPr>
          <a:lstStyle/>
          <a:p>
            <a:pPr algn="just">
              <a:lnSpc>
                <a:spcPts val="2519"/>
              </a:lnSpc>
            </a:pPr>
            <a:r>
              <a:rPr lang="en-US" sz="1799">
                <a:solidFill>
                  <a:srgbClr val="FFFFFF"/>
                </a:solidFill>
                <a:latin typeface="Inter"/>
                <a:ea typeface="Inter"/>
                <a:cs typeface="Inter"/>
                <a:sym typeface="Inter"/>
              </a:rPr>
              <a:t>“A smart IoT-based system that monitors environmental conditions (temperature and humidity) and allows remote control of actuators for gardening.”</a:t>
            </a:r>
          </a:p>
          <a:p>
            <a:pPr algn="just">
              <a:lnSpc>
                <a:spcPts val="2519"/>
              </a:lnSpc>
            </a:pPr>
            <a:r>
              <a:rPr lang="en-US" sz="1799" b="1">
                <a:solidFill>
                  <a:srgbClr val="FFFFFF"/>
                </a:solidFill>
                <a:latin typeface="Inter Bold"/>
                <a:ea typeface="Inter Bold"/>
                <a:cs typeface="Inter Bold"/>
                <a:sym typeface="Inter Bold"/>
              </a:rPr>
              <a:t>Key Features:</a:t>
            </a:r>
          </a:p>
          <a:p>
            <a:pPr marL="388507" lvl="1" indent="-194253" algn="just">
              <a:lnSpc>
                <a:spcPts val="2519"/>
              </a:lnSpc>
              <a:buFont typeface="Arial"/>
              <a:buChar char="•"/>
            </a:pPr>
            <a:r>
              <a:rPr lang="en-US" sz="1799">
                <a:solidFill>
                  <a:srgbClr val="FFFFFF"/>
                </a:solidFill>
                <a:latin typeface="Inter"/>
                <a:ea typeface="Inter"/>
                <a:cs typeface="Inter"/>
                <a:sym typeface="Inter"/>
              </a:rPr>
              <a:t>Real-time temperature and humidity monitoring</a:t>
            </a:r>
          </a:p>
          <a:p>
            <a:pPr marL="388507" lvl="1" indent="-194253" algn="just">
              <a:lnSpc>
                <a:spcPts val="2519"/>
              </a:lnSpc>
              <a:buFont typeface="Arial"/>
              <a:buChar char="•"/>
            </a:pPr>
            <a:r>
              <a:rPr lang="en-US" sz="1799">
                <a:solidFill>
                  <a:srgbClr val="FFFFFF"/>
                </a:solidFill>
                <a:latin typeface="Inter"/>
                <a:ea typeface="Inter"/>
                <a:cs typeface="Inter"/>
                <a:sym typeface="Inter"/>
              </a:rPr>
              <a:t>Remote control of a servo motor and NeoPixel lighting</a:t>
            </a:r>
          </a:p>
          <a:p>
            <a:pPr marL="388507" lvl="1" indent="-194253" algn="just">
              <a:lnSpc>
                <a:spcPts val="2519"/>
              </a:lnSpc>
              <a:buFont typeface="Arial"/>
              <a:buChar char="•"/>
            </a:pPr>
            <a:r>
              <a:rPr lang="en-US" sz="1799">
                <a:solidFill>
                  <a:srgbClr val="FFFFFF"/>
                </a:solidFill>
                <a:latin typeface="Inter"/>
                <a:ea typeface="Inter"/>
                <a:cs typeface="Inter"/>
                <a:sym typeface="Inter"/>
              </a:rPr>
              <a:t>Automated system feedback for connection status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497252" y="1028700"/>
            <a:ext cx="1762048" cy="672880"/>
            <a:chOff x="0" y="0"/>
            <a:chExt cx="464078" cy="177219"/>
          </a:xfrm>
        </p:grpSpPr>
        <p:sp>
          <p:nvSpPr>
            <p:cNvPr id="3" name="Freeform 3"/>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4" name="TextBox 4"/>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49332" y="2060393"/>
            <a:ext cx="5447612" cy="7197907"/>
            <a:chOff x="0" y="0"/>
            <a:chExt cx="651403" cy="860697"/>
          </a:xfrm>
        </p:grpSpPr>
        <p:sp>
          <p:nvSpPr>
            <p:cNvPr id="6" name="Freeform 6"/>
            <p:cNvSpPr/>
            <p:nvPr/>
          </p:nvSpPr>
          <p:spPr>
            <a:xfrm>
              <a:off x="0" y="0"/>
              <a:ext cx="651403" cy="860697"/>
            </a:xfrm>
            <a:custGeom>
              <a:avLst/>
              <a:gdLst/>
              <a:ahLst/>
              <a:cxnLst/>
              <a:rect l="l" t="t" r="r" b="b"/>
              <a:pathLst>
                <a:path w="651403" h="860697">
                  <a:moveTo>
                    <a:pt x="32687" y="0"/>
                  </a:moveTo>
                  <a:lnTo>
                    <a:pt x="618717" y="0"/>
                  </a:lnTo>
                  <a:cubicBezTo>
                    <a:pt x="627386" y="0"/>
                    <a:pt x="635700" y="3444"/>
                    <a:pt x="641830" y="9574"/>
                  </a:cubicBezTo>
                  <a:cubicBezTo>
                    <a:pt x="647960" y="15704"/>
                    <a:pt x="651403" y="24018"/>
                    <a:pt x="651403" y="32687"/>
                  </a:cubicBezTo>
                  <a:lnTo>
                    <a:pt x="651403" y="828010"/>
                  </a:lnTo>
                  <a:cubicBezTo>
                    <a:pt x="651403" y="846062"/>
                    <a:pt x="636769" y="860697"/>
                    <a:pt x="618717" y="860697"/>
                  </a:cubicBezTo>
                  <a:lnTo>
                    <a:pt x="32687" y="860697"/>
                  </a:lnTo>
                  <a:cubicBezTo>
                    <a:pt x="24018" y="860697"/>
                    <a:pt x="15704" y="857253"/>
                    <a:pt x="9574" y="851123"/>
                  </a:cubicBezTo>
                  <a:cubicBezTo>
                    <a:pt x="3444" y="844993"/>
                    <a:pt x="0" y="836679"/>
                    <a:pt x="0" y="828010"/>
                  </a:cubicBezTo>
                  <a:lnTo>
                    <a:pt x="0" y="32687"/>
                  </a:lnTo>
                  <a:cubicBezTo>
                    <a:pt x="0" y="24018"/>
                    <a:pt x="3444" y="15704"/>
                    <a:pt x="9574" y="9574"/>
                  </a:cubicBezTo>
                  <a:cubicBezTo>
                    <a:pt x="15704" y="3444"/>
                    <a:pt x="24018" y="0"/>
                    <a:pt x="32687" y="0"/>
                  </a:cubicBezTo>
                  <a:close/>
                </a:path>
              </a:pathLst>
            </a:custGeom>
            <a:blipFill>
              <a:blip r:embed="rId3"/>
              <a:stretch>
                <a:fillRect t="-6691" b="-6691"/>
              </a:stretch>
            </a:blipFill>
            <a:ln w="38100" cap="rnd">
              <a:solidFill>
                <a:srgbClr val="FFFFFF"/>
              </a:solidFill>
              <a:prstDash val="solid"/>
              <a:round/>
            </a:ln>
          </p:spPr>
          <p:txBody>
            <a:bodyPr/>
            <a:lstStyle/>
            <a:p>
              <a:endParaRPr lang="en-US"/>
            </a:p>
          </p:txBody>
        </p:sp>
      </p:grpSp>
      <p:sp>
        <p:nvSpPr>
          <p:cNvPr id="7" name="AutoShape 7"/>
          <p:cNvSpPr/>
          <p:nvPr/>
        </p:nvSpPr>
        <p:spPr>
          <a:xfrm>
            <a:off x="12254574" y="9239250"/>
            <a:ext cx="5004726" cy="0"/>
          </a:xfrm>
          <a:prstGeom prst="line">
            <a:avLst/>
          </a:prstGeom>
          <a:ln w="38100" cap="flat">
            <a:gradFill>
              <a:gsLst>
                <a:gs pos="0">
                  <a:srgbClr val="0CC0DF">
                    <a:alpha val="100000"/>
                  </a:srgbClr>
                </a:gs>
                <a:gs pos="100000">
                  <a:srgbClr val="FFDE59">
                    <a:alpha val="100000"/>
                  </a:srgbClr>
                </a:gs>
              </a:gsLst>
              <a:lin ang="0"/>
            </a:gradFill>
            <a:prstDash val="solid"/>
            <a:headEnd type="none" w="sm" len="sm"/>
            <a:tailEnd type="none" w="sm" len="sm"/>
          </a:ln>
        </p:spPr>
        <p:txBody>
          <a:bodyPr/>
          <a:lstStyle/>
          <a:p>
            <a:endParaRPr lang="en-US"/>
          </a:p>
        </p:txBody>
      </p:sp>
      <p:sp>
        <p:nvSpPr>
          <p:cNvPr id="8" name="AutoShape 8"/>
          <p:cNvSpPr/>
          <p:nvPr/>
        </p:nvSpPr>
        <p:spPr>
          <a:xfrm>
            <a:off x="12254574" y="6275874"/>
            <a:ext cx="5004726" cy="0"/>
          </a:xfrm>
          <a:prstGeom prst="line">
            <a:avLst/>
          </a:prstGeom>
          <a:ln w="38100" cap="flat">
            <a:gradFill>
              <a:gsLst>
                <a:gs pos="0">
                  <a:srgbClr val="0CC0DF">
                    <a:alpha val="100000"/>
                  </a:srgbClr>
                </a:gs>
                <a:gs pos="100000">
                  <a:srgbClr val="FFDE59">
                    <a:alpha val="100000"/>
                  </a:srgbClr>
                </a:gs>
              </a:gsLst>
              <a:lin ang="0"/>
            </a:gradFill>
            <a:prstDash val="solid"/>
            <a:headEnd type="none" w="sm" len="sm"/>
            <a:tailEnd type="none" w="sm" len="sm"/>
          </a:ln>
        </p:spPr>
        <p:txBody>
          <a:bodyPr/>
          <a:lstStyle/>
          <a:p>
            <a:endParaRPr lang="en-US"/>
          </a:p>
        </p:txBody>
      </p:sp>
      <p:sp>
        <p:nvSpPr>
          <p:cNvPr id="9" name="TextBox 9"/>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03</a:t>
            </a:r>
          </a:p>
        </p:txBody>
      </p:sp>
      <p:grpSp>
        <p:nvGrpSpPr>
          <p:cNvPr id="10" name="Group 10"/>
          <p:cNvGrpSpPr/>
          <p:nvPr/>
        </p:nvGrpSpPr>
        <p:grpSpPr>
          <a:xfrm>
            <a:off x="12254574" y="6655044"/>
            <a:ext cx="4772673" cy="1858388"/>
            <a:chOff x="0" y="0"/>
            <a:chExt cx="6363563" cy="2477850"/>
          </a:xfrm>
        </p:grpSpPr>
        <p:sp>
          <p:nvSpPr>
            <p:cNvPr id="11" name="TextBox 11"/>
            <p:cNvSpPr txBox="1"/>
            <p:nvPr/>
          </p:nvSpPr>
          <p:spPr>
            <a:xfrm>
              <a:off x="0" y="1243392"/>
              <a:ext cx="6363563" cy="1234458"/>
            </a:xfrm>
            <a:prstGeom prst="rect">
              <a:avLst/>
            </a:prstGeom>
          </p:spPr>
          <p:txBody>
            <a:bodyPr lIns="0" tIns="0" rIns="0" bIns="0" rtlCol="0" anchor="t">
              <a:spAutoFit/>
            </a:bodyPr>
            <a:lstStyle/>
            <a:p>
              <a:pPr marL="388507" lvl="1" indent="-194253" algn="just">
                <a:lnSpc>
                  <a:spcPts val="2519"/>
                </a:lnSpc>
                <a:buFont typeface="Arial"/>
                <a:buChar char="•"/>
              </a:pPr>
              <a:r>
                <a:rPr lang="en-US" sz="1799">
                  <a:solidFill>
                    <a:srgbClr val="FFFFFF"/>
                  </a:solidFill>
                  <a:latin typeface="Inter"/>
                  <a:ea typeface="Inter"/>
                  <a:cs typeface="Inter"/>
                  <a:sym typeface="Inter"/>
                </a:rPr>
                <a:t>Improves efficiency.</a:t>
              </a:r>
            </a:p>
            <a:p>
              <a:pPr marL="388507" lvl="1" indent="-194253" algn="just">
                <a:lnSpc>
                  <a:spcPts val="2519"/>
                </a:lnSpc>
                <a:buFont typeface="Arial"/>
                <a:buChar char="•"/>
              </a:pPr>
              <a:r>
                <a:rPr lang="en-US" sz="1799">
                  <a:solidFill>
                    <a:srgbClr val="FFFFFF"/>
                  </a:solidFill>
                  <a:latin typeface="Inter"/>
                  <a:ea typeface="Inter"/>
                  <a:cs typeface="Inter"/>
                  <a:sym typeface="Inter"/>
                </a:rPr>
                <a:t>Saves time and water.</a:t>
              </a:r>
            </a:p>
            <a:p>
              <a:pPr marL="388507" lvl="1" indent="-194253" algn="just">
                <a:lnSpc>
                  <a:spcPts val="2519"/>
                </a:lnSpc>
                <a:spcBef>
                  <a:spcPct val="0"/>
                </a:spcBef>
                <a:buFont typeface="Arial"/>
                <a:buChar char="•"/>
              </a:pPr>
              <a:r>
                <a:rPr lang="en-US" sz="1799">
                  <a:solidFill>
                    <a:srgbClr val="FFFFFF"/>
                  </a:solidFill>
                  <a:latin typeface="Inter"/>
                  <a:ea typeface="Inter"/>
                  <a:cs typeface="Inter"/>
                  <a:sym typeface="Inter"/>
                </a:rPr>
                <a:t>Enables remote monitoring and control.</a:t>
              </a:r>
            </a:p>
          </p:txBody>
        </p:sp>
        <p:sp>
          <p:nvSpPr>
            <p:cNvPr id="12" name="TextBox 12"/>
            <p:cNvSpPr txBox="1"/>
            <p:nvPr/>
          </p:nvSpPr>
          <p:spPr>
            <a:xfrm>
              <a:off x="0" y="-47625"/>
              <a:ext cx="6363563" cy="1083945"/>
            </a:xfrm>
            <a:prstGeom prst="rect">
              <a:avLst/>
            </a:prstGeom>
          </p:spPr>
          <p:txBody>
            <a:bodyPr lIns="0" tIns="0" rIns="0" bIns="0" rtlCol="0" anchor="t">
              <a:spAutoFit/>
            </a:bodyPr>
            <a:lstStyle/>
            <a:p>
              <a:pPr algn="l">
                <a:lnSpc>
                  <a:spcPts val="3359"/>
                </a:lnSpc>
                <a:spcBef>
                  <a:spcPct val="0"/>
                </a:spcBef>
              </a:pPr>
              <a:r>
                <a:rPr lang="en-US" sz="2400" b="1">
                  <a:solidFill>
                    <a:srgbClr val="C1FF72"/>
                  </a:solidFill>
                  <a:latin typeface="IBM Plex Sans Medium"/>
                  <a:ea typeface="IBM Plex Sans Medium"/>
                  <a:cs typeface="IBM Plex Sans Medium"/>
                  <a:sym typeface="IBM Plex Sans Medium"/>
                </a:rPr>
                <a:t>Importance of automation and IoT</a:t>
              </a:r>
            </a:p>
          </p:txBody>
        </p:sp>
      </p:grpSp>
      <p:grpSp>
        <p:nvGrpSpPr>
          <p:cNvPr id="13" name="Group 13"/>
          <p:cNvGrpSpPr/>
          <p:nvPr/>
        </p:nvGrpSpPr>
        <p:grpSpPr>
          <a:xfrm>
            <a:off x="12254574" y="3938835"/>
            <a:ext cx="4772673" cy="1753613"/>
            <a:chOff x="0" y="0"/>
            <a:chExt cx="6363563" cy="2338150"/>
          </a:xfrm>
        </p:grpSpPr>
        <p:sp>
          <p:nvSpPr>
            <p:cNvPr id="14" name="TextBox 14"/>
            <p:cNvSpPr txBox="1"/>
            <p:nvPr/>
          </p:nvSpPr>
          <p:spPr>
            <a:xfrm>
              <a:off x="0" y="684592"/>
              <a:ext cx="6363563" cy="1653558"/>
            </a:xfrm>
            <a:prstGeom prst="rect">
              <a:avLst/>
            </a:prstGeom>
          </p:spPr>
          <p:txBody>
            <a:bodyPr lIns="0" tIns="0" rIns="0" bIns="0" rtlCol="0" anchor="t">
              <a:spAutoFit/>
            </a:bodyPr>
            <a:lstStyle/>
            <a:p>
              <a:pPr marL="388507" lvl="1" indent="-194253" algn="l">
                <a:lnSpc>
                  <a:spcPts val="2519"/>
                </a:lnSpc>
                <a:buFont typeface="Arial"/>
                <a:buChar char="•"/>
              </a:pPr>
              <a:r>
                <a:rPr lang="en-US" sz="1799">
                  <a:solidFill>
                    <a:srgbClr val="FFFFFF"/>
                  </a:solidFill>
                  <a:latin typeface="Inter"/>
                  <a:ea typeface="Inter"/>
                  <a:cs typeface="Inter"/>
                  <a:sym typeface="Inter"/>
                </a:rPr>
                <a:t>Difficulty in monitoring environmental conditions remotely.</a:t>
              </a:r>
            </a:p>
            <a:p>
              <a:pPr marL="388507" lvl="1" indent="-194253" algn="l">
                <a:lnSpc>
                  <a:spcPts val="2519"/>
                </a:lnSpc>
                <a:spcBef>
                  <a:spcPct val="0"/>
                </a:spcBef>
                <a:buFont typeface="Arial"/>
                <a:buChar char="•"/>
              </a:pPr>
              <a:r>
                <a:rPr lang="en-US" sz="1799">
                  <a:solidFill>
                    <a:srgbClr val="FFFFFF"/>
                  </a:solidFill>
                  <a:latin typeface="Inter"/>
                  <a:ea typeface="Inter"/>
                  <a:cs typeface="Inter"/>
                  <a:sym typeface="Inter"/>
                </a:rPr>
                <a:t>Manual watering or lighting adjustments.</a:t>
              </a:r>
            </a:p>
          </p:txBody>
        </p:sp>
        <p:sp>
          <p:nvSpPr>
            <p:cNvPr id="15" name="TextBox 15"/>
            <p:cNvSpPr txBox="1"/>
            <p:nvPr/>
          </p:nvSpPr>
          <p:spPr>
            <a:xfrm>
              <a:off x="0" y="-47625"/>
              <a:ext cx="6363563" cy="525145"/>
            </a:xfrm>
            <a:prstGeom prst="rect">
              <a:avLst/>
            </a:prstGeom>
          </p:spPr>
          <p:txBody>
            <a:bodyPr lIns="0" tIns="0" rIns="0" bIns="0" rtlCol="0" anchor="t">
              <a:spAutoFit/>
            </a:bodyPr>
            <a:lstStyle/>
            <a:p>
              <a:pPr algn="l">
                <a:lnSpc>
                  <a:spcPts val="3359"/>
                </a:lnSpc>
                <a:spcBef>
                  <a:spcPct val="0"/>
                </a:spcBef>
              </a:pPr>
              <a:r>
                <a:rPr lang="en-US" sz="2400" b="1">
                  <a:solidFill>
                    <a:srgbClr val="C1FF72"/>
                  </a:solidFill>
                  <a:latin typeface="IBM Plex Sans Medium"/>
                  <a:ea typeface="IBM Plex Sans Medium"/>
                  <a:cs typeface="IBM Plex Sans Medium"/>
                  <a:sym typeface="IBM Plex Sans Medium"/>
                </a:rPr>
                <a:t>Problems faced by gardeners:</a:t>
              </a:r>
            </a:p>
          </p:txBody>
        </p:sp>
      </p:grpSp>
      <p:sp>
        <p:nvSpPr>
          <p:cNvPr id="16" name="TextBox 16"/>
          <p:cNvSpPr txBox="1"/>
          <p:nvPr/>
        </p:nvSpPr>
        <p:spPr>
          <a:xfrm>
            <a:off x="1028700" y="6636127"/>
            <a:ext cx="4263001" cy="1295341"/>
          </a:xfrm>
          <a:prstGeom prst="rect">
            <a:avLst/>
          </a:prstGeom>
        </p:spPr>
        <p:txBody>
          <a:bodyPr lIns="0" tIns="0" rIns="0" bIns="0" rtlCol="0" anchor="t">
            <a:spAutoFit/>
          </a:bodyPr>
          <a:lstStyle/>
          <a:p>
            <a:pPr algn="l">
              <a:lnSpc>
                <a:spcPts val="10503"/>
              </a:lnSpc>
              <a:spcBef>
                <a:spcPct val="0"/>
              </a:spcBef>
            </a:pPr>
            <a:r>
              <a:rPr lang="en-US" sz="7502" b="1">
                <a:solidFill>
                  <a:srgbClr val="FFFFFF"/>
                </a:solidFill>
                <a:latin typeface="IBM Plex Sans Bold"/>
                <a:ea typeface="IBM Plex Sans Bold"/>
                <a:cs typeface="IBM Plex Sans Bold"/>
                <a:sym typeface="IBM Plex Sans Bold"/>
              </a:rPr>
              <a:t>Problem</a:t>
            </a:r>
          </a:p>
        </p:txBody>
      </p:sp>
      <p:sp>
        <p:nvSpPr>
          <p:cNvPr id="17" name="TextBox 17"/>
          <p:cNvSpPr txBox="1"/>
          <p:nvPr/>
        </p:nvSpPr>
        <p:spPr>
          <a:xfrm>
            <a:off x="1028700" y="8322932"/>
            <a:ext cx="4079748" cy="935368"/>
          </a:xfrm>
          <a:prstGeom prst="rect">
            <a:avLst/>
          </a:prstGeom>
        </p:spPr>
        <p:txBody>
          <a:bodyPr lIns="0" tIns="0" rIns="0" bIns="0" rtlCol="0" anchor="t">
            <a:spAutoFit/>
          </a:bodyPr>
          <a:lstStyle/>
          <a:p>
            <a:pPr algn="just">
              <a:lnSpc>
                <a:spcPts val="2519"/>
              </a:lnSpc>
              <a:spcBef>
                <a:spcPct val="0"/>
              </a:spcBef>
            </a:pPr>
            <a:r>
              <a:rPr lang="en-US" sz="1799" dirty="0">
                <a:solidFill>
                  <a:srgbClr val="FFFFFF"/>
                </a:solidFill>
                <a:latin typeface="Inter"/>
                <a:ea typeface="Inter"/>
                <a:cs typeface="Inter"/>
                <a:sym typeface="Inter"/>
              </a:rPr>
              <a:t>Why a Smart Gardening System? Traditional gardening methods face challenges</a:t>
            </a:r>
          </a:p>
        </p:txBody>
      </p:sp>
      <p:grpSp>
        <p:nvGrpSpPr>
          <p:cNvPr id="18" name="Group 18"/>
          <p:cNvGrpSpPr/>
          <p:nvPr/>
        </p:nvGrpSpPr>
        <p:grpSpPr>
          <a:xfrm>
            <a:off x="1028700" y="1028700"/>
            <a:ext cx="3096195" cy="653052"/>
            <a:chOff x="0" y="0"/>
            <a:chExt cx="4128260" cy="870736"/>
          </a:xfrm>
        </p:grpSpPr>
        <p:sp>
          <p:nvSpPr>
            <p:cNvPr id="19" name="Freeform 19"/>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497252" y="1028700"/>
            <a:ext cx="1762048" cy="672880"/>
            <a:chOff x="0" y="0"/>
            <a:chExt cx="464078" cy="177219"/>
          </a:xfrm>
        </p:grpSpPr>
        <p:sp>
          <p:nvSpPr>
            <p:cNvPr id="3" name="Freeform 3"/>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4" name="TextBox 4"/>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060393"/>
            <a:ext cx="16230600" cy="4362653"/>
            <a:chOff x="0" y="0"/>
            <a:chExt cx="1940789" cy="521668"/>
          </a:xfrm>
        </p:grpSpPr>
        <p:sp>
          <p:nvSpPr>
            <p:cNvPr id="6" name="Freeform 6"/>
            <p:cNvSpPr/>
            <p:nvPr/>
          </p:nvSpPr>
          <p:spPr>
            <a:xfrm>
              <a:off x="0" y="0"/>
              <a:ext cx="1940789" cy="521668"/>
            </a:xfrm>
            <a:custGeom>
              <a:avLst/>
              <a:gdLst/>
              <a:ahLst/>
              <a:cxnLst/>
              <a:rect l="l" t="t" r="r" b="b"/>
              <a:pathLst>
                <a:path w="1940789" h="521668">
                  <a:moveTo>
                    <a:pt x="10971" y="0"/>
                  </a:moveTo>
                  <a:lnTo>
                    <a:pt x="1929819" y="0"/>
                  </a:lnTo>
                  <a:cubicBezTo>
                    <a:pt x="1935878" y="0"/>
                    <a:pt x="1940789" y="4912"/>
                    <a:pt x="1940789" y="10971"/>
                  </a:cubicBezTo>
                  <a:lnTo>
                    <a:pt x="1940789" y="510698"/>
                  </a:lnTo>
                  <a:cubicBezTo>
                    <a:pt x="1940789" y="516757"/>
                    <a:pt x="1935878" y="521668"/>
                    <a:pt x="1929819" y="521668"/>
                  </a:cubicBezTo>
                  <a:lnTo>
                    <a:pt x="10971" y="521668"/>
                  </a:lnTo>
                  <a:cubicBezTo>
                    <a:pt x="4912" y="521668"/>
                    <a:pt x="0" y="516757"/>
                    <a:pt x="0" y="510698"/>
                  </a:cubicBezTo>
                  <a:lnTo>
                    <a:pt x="0" y="10971"/>
                  </a:lnTo>
                  <a:cubicBezTo>
                    <a:pt x="0" y="4912"/>
                    <a:pt x="4912" y="0"/>
                    <a:pt x="10971" y="0"/>
                  </a:cubicBezTo>
                  <a:close/>
                </a:path>
              </a:pathLst>
            </a:custGeom>
            <a:blipFill>
              <a:blip r:embed="rId2"/>
              <a:stretch>
                <a:fillRect t="-109748" b="-37421"/>
              </a:stretch>
            </a:blipFill>
            <a:ln w="38100" cap="rnd">
              <a:solidFill>
                <a:srgbClr val="FFFFFF"/>
              </a:solidFill>
              <a:prstDash val="solid"/>
              <a:round/>
            </a:ln>
          </p:spPr>
          <p:txBody>
            <a:bodyPr/>
            <a:lstStyle/>
            <a:p>
              <a:endParaRPr lang="en-US"/>
            </a:p>
          </p:txBody>
        </p:sp>
      </p:grpSp>
      <p:sp>
        <p:nvSpPr>
          <p:cNvPr id="7" name="TextBox 7"/>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04</a:t>
            </a:r>
          </a:p>
        </p:txBody>
      </p:sp>
      <p:sp>
        <p:nvSpPr>
          <p:cNvPr id="8" name="TextBox 8"/>
          <p:cNvSpPr txBox="1"/>
          <p:nvPr/>
        </p:nvSpPr>
        <p:spPr>
          <a:xfrm>
            <a:off x="1028700" y="6883997"/>
            <a:ext cx="7640062" cy="2396490"/>
          </a:xfrm>
          <a:prstGeom prst="rect">
            <a:avLst/>
          </a:prstGeom>
        </p:spPr>
        <p:txBody>
          <a:bodyPr lIns="0" tIns="0" rIns="0" bIns="0" rtlCol="0" anchor="t">
            <a:spAutoFit/>
          </a:bodyPr>
          <a:lstStyle/>
          <a:p>
            <a:pPr algn="l">
              <a:lnSpc>
                <a:spcPts val="9660"/>
              </a:lnSpc>
              <a:spcBef>
                <a:spcPct val="0"/>
              </a:spcBef>
            </a:pPr>
            <a:r>
              <a:rPr lang="en-US" sz="6900" b="1">
                <a:solidFill>
                  <a:srgbClr val="FFFFFF"/>
                </a:solidFill>
                <a:latin typeface="IBM Plex Sans Bold"/>
                <a:ea typeface="IBM Plex Sans Bold"/>
                <a:cs typeface="IBM Plex Sans Bold"/>
                <a:sym typeface="IBM Plex Sans Bold"/>
              </a:rPr>
              <a:t>Solution: Smart Gardening System</a:t>
            </a:r>
          </a:p>
        </p:txBody>
      </p:sp>
      <p:sp>
        <p:nvSpPr>
          <p:cNvPr id="9" name="TextBox 9"/>
          <p:cNvSpPr txBox="1"/>
          <p:nvPr/>
        </p:nvSpPr>
        <p:spPr>
          <a:xfrm>
            <a:off x="9747075" y="7241207"/>
            <a:ext cx="7512225" cy="1564018"/>
          </a:xfrm>
          <a:prstGeom prst="rect">
            <a:avLst/>
          </a:prstGeom>
        </p:spPr>
        <p:txBody>
          <a:bodyPr lIns="0" tIns="0" rIns="0" bIns="0" rtlCol="0" anchor="t">
            <a:spAutoFit/>
          </a:bodyPr>
          <a:lstStyle/>
          <a:p>
            <a:pPr algn="just">
              <a:lnSpc>
                <a:spcPts val="2519"/>
              </a:lnSpc>
            </a:pPr>
            <a:r>
              <a:rPr lang="en-US" sz="1799" b="1" dirty="0">
                <a:solidFill>
                  <a:srgbClr val="FFFFFF"/>
                </a:solidFill>
                <a:latin typeface="Inter Bold"/>
                <a:ea typeface="Inter Bold"/>
                <a:cs typeface="Inter Bold"/>
                <a:sym typeface="Inter Bold"/>
              </a:rPr>
              <a:t>Build an IoT system that:</a:t>
            </a:r>
          </a:p>
          <a:p>
            <a:pPr marL="388507" lvl="1" indent="-194253" algn="just">
              <a:lnSpc>
                <a:spcPts val="2519"/>
              </a:lnSpc>
              <a:buFont typeface="Arial"/>
              <a:buChar char="•"/>
            </a:pPr>
            <a:r>
              <a:rPr lang="en-US" sz="1799" dirty="0">
                <a:solidFill>
                  <a:srgbClr val="FFFFFF"/>
                </a:solidFill>
                <a:latin typeface="Inter"/>
                <a:ea typeface="Inter"/>
                <a:cs typeface="Inter"/>
                <a:sym typeface="Inter"/>
              </a:rPr>
              <a:t>Monitors temperature and humidity using a DHT22 sensor.</a:t>
            </a:r>
          </a:p>
          <a:p>
            <a:pPr marL="388507" lvl="1" indent="-194253" algn="just">
              <a:lnSpc>
                <a:spcPts val="2519"/>
              </a:lnSpc>
              <a:buFont typeface="Arial"/>
              <a:buChar char="•"/>
            </a:pPr>
            <a:r>
              <a:rPr lang="en-US" sz="1799" dirty="0">
                <a:solidFill>
                  <a:srgbClr val="FFFFFF"/>
                </a:solidFill>
                <a:latin typeface="Inter"/>
                <a:ea typeface="Inter"/>
                <a:cs typeface="Inter"/>
                <a:sym typeface="Inter"/>
              </a:rPr>
              <a:t>Logs data for analysis and visualization.</a:t>
            </a:r>
          </a:p>
          <a:p>
            <a:pPr marL="388507" lvl="1" indent="-194253" algn="just">
              <a:lnSpc>
                <a:spcPts val="2519"/>
              </a:lnSpc>
              <a:buFont typeface="Arial"/>
              <a:buChar char="•"/>
            </a:pPr>
            <a:r>
              <a:rPr lang="en-US" sz="1799" dirty="0">
                <a:solidFill>
                  <a:srgbClr val="FFFFFF"/>
                </a:solidFill>
                <a:latin typeface="Inter"/>
                <a:ea typeface="Inter"/>
                <a:cs typeface="Inter"/>
                <a:sym typeface="Inter"/>
              </a:rPr>
              <a:t>Provides remote control for gardening actuators.</a:t>
            </a:r>
          </a:p>
          <a:p>
            <a:pPr marL="388507" lvl="1" indent="-194253" algn="just">
              <a:lnSpc>
                <a:spcPts val="2519"/>
              </a:lnSpc>
              <a:spcBef>
                <a:spcPct val="0"/>
              </a:spcBef>
              <a:buFont typeface="Arial"/>
              <a:buChar char="•"/>
            </a:pPr>
            <a:r>
              <a:rPr lang="en-US" sz="1799" dirty="0">
                <a:solidFill>
                  <a:srgbClr val="FFFFFF"/>
                </a:solidFill>
                <a:latin typeface="Inter"/>
                <a:ea typeface="Inter"/>
                <a:cs typeface="Inter"/>
                <a:sym typeface="Inter"/>
              </a:rPr>
              <a:t>Displays real-time system status for easy diagnostics.</a:t>
            </a:r>
          </a:p>
        </p:txBody>
      </p:sp>
      <p:grpSp>
        <p:nvGrpSpPr>
          <p:cNvPr id="10" name="Group 10"/>
          <p:cNvGrpSpPr/>
          <p:nvPr/>
        </p:nvGrpSpPr>
        <p:grpSpPr>
          <a:xfrm>
            <a:off x="1028700" y="1028700"/>
            <a:ext cx="3096195" cy="653052"/>
            <a:chOff x="0" y="0"/>
            <a:chExt cx="4128260" cy="870736"/>
          </a:xfrm>
        </p:grpSpPr>
        <p:sp>
          <p:nvSpPr>
            <p:cNvPr id="11" name="Freeform 11"/>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497252" y="1028700"/>
            <a:ext cx="1762048" cy="672880"/>
            <a:chOff x="0" y="0"/>
            <a:chExt cx="464078" cy="177219"/>
          </a:xfrm>
        </p:grpSpPr>
        <p:sp>
          <p:nvSpPr>
            <p:cNvPr id="3" name="Freeform 3"/>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4" name="TextBox 4"/>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144000" y="2060393"/>
            <a:ext cx="8115300" cy="7197907"/>
            <a:chOff x="0" y="0"/>
            <a:chExt cx="970395" cy="860697"/>
          </a:xfrm>
        </p:grpSpPr>
        <p:sp>
          <p:nvSpPr>
            <p:cNvPr id="6" name="Freeform 6"/>
            <p:cNvSpPr/>
            <p:nvPr/>
          </p:nvSpPr>
          <p:spPr>
            <a:xfrm>
              <a:off x="0" y="0"/>
              <a:ext cx="970395" cy="860697"/>
            </a:xfrm>
            <a:custGeom>
              <a:avLst/>
              <a:gdLst/>
              <a:ahLst/>
              <a:cxnLst/>
              <a:rect l="l" t="t" r="r" b="b"/>
              <a:pathLst>
                <a:path w="970395" h="860697">
                  <a:moveTo>
                    <a:pt x="21942" y="0"/>
                  </a:moveTo>
                  <a:lnTo>
                    <a:pt x="948453" y="0"/>
                  </a:lnTo>
                  <a:cubicBezTo>
                    <a:pt x="954272" y="0"/>
                    <a:pt x="959853" y="2312"/>
                    <a:pt x="963968" y="6427"/>
                  </a:cubicBezTo>
                  <a:cubicBezTo>
                    <a:pt x="968083" y="10541"/>
                    <a:pt x="970395" y="16122"/>
                    <a:pt x="970395" y="21942"/>
                  </a:cubicBezTo>
                  <a:lnTo>
                    <a:pt x="970395" y="838755"/>
                  </a:lnTo>
                  <a:cubicBezTo>
                    <a:pt x="970395" y="850873"/>
                    <a:pt x="960571" y="860697"/>
                    <a:pt x="948453" y="860697"/>
                  </a:cubicBezTo>
                  <a:lnTo>
                    <a:pt x="21942" y="860697"/>
                  </a:lnTo>
                  <a:cubicBezTo>
                    <a:pt x="16122" y="860697"/>
                    <a:pt x="10541" y="858385"/>
                    <a:pt x="6427" y="854270"/>
                  </a:cubicBezTo>
                  <a:cubicBezTo>
                    <a:pt x="2312" y="850155"/>
                    <a:pt x="0" y="844574"/>
                    <a:pt x="0" y="838755"/>
                  </a:cubicBezTo>
                  <a:lnTo>
                    <a:pt x="0" y="21942"/>
                  </a:lnTo>
                  <a:cubicBezTo>
                    <a:pt x="0" y="16122"/>
                    <a:pt x="2312" y="10541"/>
                    <a:pt x="6427" y="6427"/>
                  </a:cubicBezTo>
                  <a:cubicBezTo>
                    <a:pt x="10541" y="2312"/>
                    <a:pt x="16122" y="0"/>
                    <a:pt x="21942" y="0"/>
                  </a:cubicBezTo>
                  <a:close/>
                </a:path>
              </a:pathLst>
            </a:custGeom>
            <a:blipFill>
              <a:blip r:embed="rId3"/>
              <a:stretch>
                <a:fillRect l="-28993" r="-25933"/>
              </a:stretch>
            </a:blipFill>
            <a:ln w="38100" cap="rnd">
              <a:solidFill>
                <a:srgbClr val="FFFFFF"/>
              </a:solidFill>
              <a:prstDash val="solid"/>
              <a:round/>
            </a:ln>
          </p:spPr>
          <p:txBody>
            <a:bodyPr/>
            <a:lstStyle/>
            <a:p>
              <a:endParaRPr lang="en-US"/>
            </a:p>
          </p:txBody>
        </p:sp>
      </p:grpSp>
      <p:sp>
        <p:nvSpPr>
          <p:cNvPr id="7" name="AutoShape 7"/>
          <p:cNvSpPr/>
          <p:nvPr/>
        </p:nvSpPr>
        <p:spPr>
          <a:xfrm>
            <a:off x="1028700" y="9239250"/>
            <a:ext cx="1043455" cy="0"/>
          </a:xfrm>
          <a:prstGeom prst="line">
            <a:avLst/>
          </a:prstGeom>
          <a:ln w="38100" cap="flat">
            <a:gradFill>
              <a:gsLst>
                <a:gs pos="0">
                  <a:srgbClr val="0CC0DF">
                    <a:alpha val="100000"/>
                  </a:srgbClr>
                </a:gs>
                <a:gs pos="100000">
                  <a:srgbClr val="FFDE59">
                    <a:alpha val="100000"/>
                  </a:srgbClr>
                </a:gs>
              </a:gsLst>
              <a:lin ang="0"/>
            </a:gradFill>
            <a:prstDash val="solid"/>
            <a:headEnd type="none" w="sm" len="sm"/>
            <a:tailEnd type="none" w="sm" len="sm"/>
          </a:ln>
        </p:spPr>
        <p:txBody>
          <a:bodyPr/>
          <a:lstStyle/>
          <a:p>
            <a:endParaRPr lang="en-US"/>
          </a:p>
        </p:txBody>
      </p:sp>
      <p:grpSp>
        <p:nvGrpSpPr>
          <p:cNvPr id="8" name="Group 8"/>
          <p:cNvGrpSpPr/>
          <p:nvPr/>
        </p:nvGrpSpPr>
        <p:grpSpPr>
          <a:xfrm>
            <a:off x="1028700" y="1028700"/>
            <a:ext cx="3096195" cy="653052"/>
            <a:chOff x="0" y="0"/>
            <a:chExt cx="4128260" cy="870736"/>
          </a:xfrm>
        </p:grpSpPr>
        <p:sp>
          <p:nvSpPr>
            <p:cNvPr id="9" name="Freeform 9"/>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sp>
        <p:nvSpPr>
          <p:cNvPr id="11" name="TextBox 11"/>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05</a:t>
            </a:r>
          </a:p>
        </p:txBody>
      </p:sp>
      <p:sp>
        <p:nvSpPr>
          <p:cNvPr id="12" name="TextBox 12"/>
          <p:cNvSpPr txBox="1"/>
          <p:nvPr/>
        </p:nvSpPr>
        <p:spPr>
          <a:xfrm>
            <a:off x="1028700" y="3906527"/>
            <a:ext cx="6631201" cy="2628841"/>
          </a:xfrm>
          <a:prstGeom prst="rect">
            <a:avLst/>
          </a:prstGeom>
        </p:spPr>
        <p:txBody>
          <a:bodyPr lIns="0" tIns="0" rIns="0" bIns="0" rtlCol="0" anchor="t">
            <a:spAutoFit/>
          </a:bodyPr>
          <a:lstStyle/>
          <a:p>
            <a:pPr algn="l">
              <a:lnSpc>
                <a:spcPts val="10503"/>
              </a:lnSpc>
              <a:spcBef>
                <a:spcPct val="0"/>
              </a:spcBef>
            </a:pPr>
            <a:r>
              <a:rPr lang="en-US" sz="7502" b="1">
                <a:solidFill>
                  <a:srgbClr val="FFFFFF"/>
                </a:solidFill>
                <a:latin typeface="IBM Plex Sans Bold"/>
                <a:ea typeface="IBM Plex Sans Bold"/>
                <a:cs typeface="IBM Plex Sans Bold"/>
                <a:sym typeface="IBM Plex Sans Bold"/>
              </a:rPr>
              <a:t>How Does It Work?</a:t>
            </a:r>
          </a:p>
        </p:txBody>
      </p:sp>
      <p:sp>
        <p:nvSpPr>
          <p:cNvPr id="13" name="TextBox 13"/>
          <p:cNvSpPr txBox="1"/>
          <p:nvPr/>
        </p:nvSpPr>
        <p:spPr>
          <a:xfrm>
            <a:off x="1028700" y="7166260"/>
            <a:ext cx="6631201" cy="1564018"/>
          </a:xfrm>
          <a:prstGeom prst="rect">
            <a:avLst/>
          </a:prstGeom>
        </p:spPr>
        <p:txBody>
          <a:bodyPr lIns="0" tIns="0" rIns="0" bIns="0" rtlCol="0" anchor="t">
            <a:spAutoFit/>
          </a:bodyPr>
          <a:lstStyle/>
          <a:p>
            <a:pPr algn="just">
              <a:lnSpc>
                <a:spcPts val="2519"/>
              </a:lnSpc>
            </a:pPr>
            <a:r>
              <a:rPr lang="en-US" sz="1799" dirty="0">
                <a:solidFill>
                  <a:srgbClr val="FFFFFF"/>
                </a:solidFill>
                <a:latin typeface="Inter"/>
                <a:ea typeface="Inter"/>
                <a:cs typeface="Inter"/>
                <a:sym typeface="Inter"/>
              </a:rPr>
              <a:t>ESP32: Acts as the central processing unit.</a:t>
            </a:r>
          </a:p>
          <a:p>
            <a:pPr marL="388507" lvl="1" indent="-194253" algn="just">
              <a:lnSpc>
                <a:spcPts val="2519"/>
              </a:lnSpc>
              <a:buFont typeface="Arial"/>
              <a:buChar char="•"/>
            </a:pPr>
            <a:r>
              <a:rPr lang="en-US" sz="1799" dirty="0">
                <a:solidFill>
                  <a:srgbClr val="FFFFFF"/>
                </a:solidFill>
                <a:latin typeface="Inter"/>
                <a:ea typeface="Inter"/>
                <a:cs typeface="Inter"/>
                <a:sym typeface="Inter"/>
              </a:rPr>
              <a:t>Reads sensor data from the DHT22.</a:t>
            </a:r>
          </a:p>
          <a:p>
            <a:pPr marL="388507" lvl="1" indent="-194253" algn="just">
              <a:lnSpc>
                <a:spcPts val="2519"/>
              </a:lnSpc>
              <a:buFont typeface="Arial"/>
              <a:buChar char="•"/>
            </a:pPr>
            <a:r>
              <a:rPr lang="en-US" sz="1799" dirty="0">
                <a:solidFill>
                  <a:srgbClr val="FFFFFF"/>
                </a:solidFill>
                <a:latin typeface="Inter"/>
                <a:ea typeface="Inter"/>
                <a:cs typeface="Inter"/>
                <a:sym typeface="Inter"/>
              </a:rPr>
              <a:t>Communicates with the MQTT broker via </a:t>
            </a:r>
            <a:r>
              <a:rPr lang="en-US" sz="1799" dirty="0" err="1">
                <a:solidFill>
                  <a:srgbClr val="FFFFFF"/>
                </a:solidFill>
                <a:latin typeface="Inter"/>
                <a:ea typeface="Inter"/>
                <a:cs typeface="Inter"/>
                <a:sym typeface="Inter"/>
              </a:rPr>
              <a:t>WiFi</a:t>
            </a:r>
            <a:r>
              <a:rPr lang="en-US" sz="1799" dirty="0">
                <a:solidFill>
                  <a:srgbClr val="FFFFFF"/>
                </a:solidFill>
                <a:latin typeface="Inter"/>
                <a:ea typeface="Inter"/>
                <a:cs typeface="Inter"/>
                <a:sym typeface="Inter"/>
              </a:rPr>
              <a:t>.</a:t>
            </a:r>
          </a:p>
          <a:p>
            <a:pPr marL="388507" lvl="1" indent="-194253" algn="just">
              <a:lnSpc>
                <a:spcPts val="2519"/>
              </a:lnSpc>
              <a:spcBef>
                <a:spcPct val="0"/>
              </a:spcBef>
              <a:buFont typeface="Arial"/>
              <a:buChar char="•"/>
            </a:pPr>
            <a:r>
              <a:rPr lang="en-US" sz="1799" dirty="0">
                <a:solidFill>
                  <a:srgbClr val="FFFFFF"/>
                </a:solidFill>
                <a:latin typeface="Inter"/>
                <a:ea typeface="Inter"/>
                <a:cs typeface="Inter"/>
                <a:sym typeface="Inter"/>
              </a:rPr>
              <a:t>Executes commands to control actuators like the servo motor and </a:t>
            </a:r>
            <a:r>
              <a:rPr lang="en-US" sz="1799" dirty="0" err="1">
                <a:solidFill>
                  <a:srgbClr val="FFFFFF"/>
                </a:solidFill>
                <a:latin typeface="Inter"/>
                <a:ea typeface="Inter"/>
                <a:cs typeface="Inter"/>
                <a:sym typeface="Inter"/>
              </a:rPr>
              <a:t>NeoPixel</a:t>
            </a:r>
            <a:r>
              <a:rPr lang="en-US" sz="1799" dirty="0">
                <a:solidFill>
                  <a:srgbClr val="FFFFFF"/>
                </a:solidFill>
                <a:latin typeface="Inter"/>
                <a:ea typeface="Inter"/>
                <a:cs typeface="Inter"/>
                <a:sym typeface="Inter"/>
              </a:rPr>
              <a:t> LEDs.</a:t>
            </a:r>
          </a:p>
        </p:txBody>
      </p:sp>
      <p:sp>
        <p:nvSpPr>
          <p:cNvPr id="14" name="TextBox 14"/>
          <p:cNvSpPr txBox="1"/>
          <p:nvPr/>
        </p:nvSpPr>
        <p:spPr>
          <a:xfrm>
            <a:off x="1028700" y="6643169"/>
            <a:ext cx="5599071" cy="405765"/>
          </a:xfrm>
          <a:prstGeom prst="rect">
            <a:avLst/>
          </a:prstGeom>
        </p:spPr>
        <p:txBody>
          <a:bodyPr lIns="0" tIns="0" rIns="0" bIns="0" rtlCol="0" anchor="t">
            <a:spAutoFit/>
          </a:bodyPr>
          <a:lstStyle/>
          <a:p>
            <a:pPr algn="l">
              <a:lnSpc>
                <a:spcPts val="3359"/>
              </a:lnSpc>
              <a:spcBef>
                <a:spcPct val="0"/>
              </a:spcBef>
            </a:pPr>
            <a:r>
              <a:rPr lang="en-US" sz="2400" b="1" dirty="0">
                <a:solidFill>
                  <a:srgbClr val="C1FF72"/>
                </a:solidFill>
                <a:latin typeface="IBM Plex Sans Medium"/>
                <a:ea typeface="IBM Plex Sans Medium"/>
                <a:cs typeface="IBM Plex Sans Medium"/>
                <a:sym typeface="IBM Plex Sans Medium"/>
              </a:rPr>
              <a:t>Microcontroller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497252" y="1028700"/>
            <a:ext cx="1762048" cy="672880"/>
            <a:chOff x="0" y="0"/>
            <a:chExt cx="464078" cy="177219"/>
          </a:xfrm>
        </p:grpSpPr>
        <p:sp>
          <p:nvSpPr>
            <p:cNvPr id="3" name="Freeform 3"/>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4" name="TextBox 4"/>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06</a:t>
            </a:r>
          </a:p>
        </p:txBody>
      </p:sp>
      <p:sp>
        <p:nvSpPr>
          <p:cNvPr id="6" name="TextBox 6"/>
          <p:cNvSpPr txBox="1"/>
          <p:nvPr/>
        </p:nvSpPr>
        <p:spPr>
          <a:xfrm>
            <a:off x="1030467" y="2926902"/>
            <a:ext cx="8603102" cy="1193741"/>
          </a:xfrm>
          <a:prstGeom prst="rect">
            <a:avLst/>
          </a:prstGeom>
        </p:spPr>
        <p:txBody>
          <a:bodyPr lIns="0" tIns="0" rIns="0" bIns="0" rtlCol="0" anchor="t">
            <a:spAutoFit/>
          </a:bodyPr>
          <a:lstStyle/>
          <a:p>
            <a:pPr algn="l">
              <a:lnSpc>
                <a:spcPts val="9803"/>
              </a:lnSpc>
              <a:spcBef>
                <a:spcPct val="0"/>
              </a:spcBef>
            </a:pPr>
            <a:r>
              <a:rPr lang="en-US" sz="7002" b="1" dirty="0">
                <a:solidFill>
                  <a:srgbClr val="FFFFFF"/>
                </a:solidFill>
                <a:latin typeface="IBM Plex Sans Bold"/>
                <a:ea typeface="IBM Plex Sans Bold"/>
                <a:cs typeface="IBM Plex Sans Bold"/>
                <a:sym typeface="IBM Plex Sans Bold"/>
              </a:rPr>
              <a:t>System Architecture</a:t>
            </a:r>
          </a:p>
        </p:txBody>
      </p:sp>
      <p:grpSp>
        <p:nvGrpSpPr>
          <p:cNvPr id="7" name="Group 7"/>
          <p:cNvGrpSpPr/>
          <p:nvPr/>
        </p:nvGrpSpPr>
        <p:grpSpPr>
          <a:xfrm>
            <a:off x="1028700" y="4640567"/>
            <a:ext cx="4541913" cy="1753613"/>
            <a:chOff x="0" y="0"/>
            <a:chExt cx="6055884" cy="2338150"/>
          </a:xfrm>
        </p:grpSpPr>
        <p:sp>
          <p:nvSpPr>
            <p:cNvPr id="8" name="TextBox 8"/>
            <p:cNvSpPr txBox="1"/>
            <p:nvPr/>
          </p:nvSpPr>
          <p:spPr>
            <a:xfrm>
              <a:off x="0" y="684592"/>
              <a:ext cx="6055884" cy="1653558"/>
            </a:xfrm>
            <a:prstGeom prst="rect">
              <a:avLst/>
            </a:prstGeom>
          </p:spPr>
          <p:txBody>
            <a:bodyPr lIns="0" tIns="0" rIns="0" bIns="0" rtlCol="0" anchor="t">
              <a:spAutoFit/>
            </a:bodyPr>
            <a:lstStyle/>
            <a:p>
              <a:pPr algn="l">
                <a:lnSpc>
                  <a:spcPts val="2519"/>
                </a:lnSpc>
              </a:pPr>
              <a:r>
                <a:rPr lang="en-US" sz="1799" dirty="0">
                  <a:solidFill>
                    <a:srgbClr val="FFFFFF"/>
                  </a:solidFill>
                  <a:latin typeface="Inter"/>
                  <a:ea typeface="Inter"/>
                  <a:cs typeface="Inter"/>
                  <a:sym typeface="Inter"/>
                </a:rPr>
                <a:t>DHT22: Measures temperature and humidity.</a:t>
              </a:r>
            </a:p>
            <a:p>
              <a:pPr algn="l">
                <a:lnSpc>
                  <a:spcPts val="2519"/>
                </a:lnSpc>
                <a:spcBef>
                  <a:spcPct val="0"/>
                </a:spcBef>
              </a:pPr>
              <a:r>
                <a:rPr lang="en-US" sz="1799" dirty="0">
                  <a:solidFill>
                    <a:srgbClr val="FFFFFF"/>
                  </a:solidFill>
                  <a:latin typeface="Inter"/>
                  <a:ea typeface="Inter"/>
                  <a:cs typeface="Inter"/>
                  <a:sym typeface="Inter"/>
                </a:rPr>
                <a:t>Data is captured and sent to the ESP32 for processing.</a:t>
              </a:r>
            </a:p>
          </p:txBody>
        </p:sp>
        <p:sp>
          <p:nvSpPr>
            <p:cNvPr id="9" name="TextBox 9"/>
            <p:cNvSpPr txBox="1"/>
            <p:nvPr/>
          </p:nvSpPr>
          <p:spPr>
            <a:xfrm>
              <a:off x="0" y="-47625"/>
              <a:ext cx="5735402" cy="525145"/>
            </a:xfrm>
            <a:prstGeom prst="rect">
              <a:avLst/>
            </a:prstGeom>
          </p:spPr>
          <p:txBody>
            <a:bodyPr lIns="0" tIns="0" rIns="0" bIns="0" rtlCol="0" anchor="t">
              <a:spAutoFit/>
            </a:bodyPr>
            <a:lstStyle/>
            <a:p>
              <a:pPr algn="l">
                <a:lnSpc>
                  <a:spcPts val="3359"/>
                </a:lnSpc>
                <a:spcBef>
                  <a:spcPct val="0"/>
                </a:spcBef>
              </a:pPr>
              <a:r>
                <a:rPr lang="en-US" sz="2400" b="1">
                  <a:solidFill>
                    <a:srgbClr val="C1FF72"/>
                  </a:solidFill>
                  <a:latin typeface="IBM Plex Sans Medium"/>
                  <a:ea typeface="IBM Plex Sans Medium"/>
                  <a:cs typeface="IBM Plex Sans Medium"/>
                  <a:sym typeface="IBM Plex Sans Medium"/>
                </a:rPr>
                <a:t>Sensor</a:t>
              </a:r>
            </a:p>
          </p:txBody>
        </p:sp>
      </p:grpSp>
      <p:grpSp>
        <p:nvGrpSpPr>
          <p:cNvPr id="10" name="Group 10"/>
          <p:cNvGrpSpPr/>
          <p:nvPr/>
        </p:nvGrpSpPr>
        <p:grpSpPr>
          <a:xfrm>
            <a:off x="1028700" y="1028700"/>
            <a:ext cx="3096195" cy="653052"/>
            <a:chOff x="0" y="0"/>
            <a:chExt cx="4128260" cy="870736"/>
          </a:xfrm>
        </p:grpSpPr>
        <p:sp>
          <p:nvSpPr>
            <p:cNvPr id="11" name="Freeform 11"/>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grpSp>
        <p:nvGrpSpPr>
          <p:cNvPr id="13" name="Group 13"/>
          <p:cNvGrpSpPr/>
          <p:nvPr/>
        </p:nvGrpSpPr>
        <p:grpSpPr>
          <a:xfrm>
            <a:off x="6512704" y="4640567"/>
            <a:ext cx="4541913" cy="4617733"/>
            <a:chOff x="0" y="0"/>
            <a:chExt cx="6055884" cy="6156978"/>
          </a:xfrm>
        </p:grpSpPr>
        <p:sp>
          <p:nvSpPr>
            <p:cNvPr id="14" name="TextBox 14"/>
            <p:cNvSpPr txBox="1"/>
            <p:nvPr/>
          </p:nvSpPr>
          <p:spPr>
            <a:xfrm>
              <a:off x="0" y="731520"/>
              <a:ext cx="6055884" cy="5425458"/>
            </a:xfrm>
            <a:prstGeom prst="rect">
              <a:avLst/>
            </a:prstGeom>
          </p:spPr>
          <p:txBody>
            <a:bodyPr lIns="0" tIns="0" rIns="0" bIns="0" rtlCol="0" anchor="t">
              <a:spAutoFit/>
            </a:bodyPr>
            <a:lstStyle/>
            <a:p>
              <a:pPr marL="388507" lvl="1" indent="-194253" algn="l">
                <a:lnSpc>
                  <a:spcPts val="2519"/>
                </a:lnSpc>
                <a:buFont typeface="Arial"/>
                <a:buChar char="•"/>
              </a:pPr>
              <a:r>
                <a:rPr lang="en-US" sz="1799" dirty="0">
                  <a:solidFill>
                    <a:srgbClr val="FFFFFF"/>
                  </a:solidFill>
                  <a:latin typeface="Inter"/>
                  <a:ea typeface="Inter"/>
                  <a:cs typeface="Inter"/>
                  <a:sym typeface="Inter"/>
                </a:rPr>
                <a:t>Servo Motor: Performs as a positioning tool.</a:t>
              </a:r>
            </a:p>
            <a:p>
              <a:pPr marL="388507" lvl="1" indent="-194253" algn="l">
                <a:lnSpc>
                  <a:spcPts val="2519"/>
                </a:lnSpc>
                <a:buFont typeface="Arial"/>
                <a:buChar char="•"/>
              </a:pPr>
              <a:r>
                <a:rPr lang="en-US" sz="1799" dirty="0" err="1">
                  <a:solidFill>
                    <a:srgbClr val="FFFFFF"/>
                  </a:solidFill>
                  <a:latin typeface="Inter"/>
                  <a:ea typeface="Inter"/>
                  <a:cs typeface="Inter"/>
                  <a:sym typeface="Inter"/>
                </a:rPr>
                <a:t>NeoPixel</a:t>
              </a:r>
              <a:r>
                <a:rPr lang="en-US" sz="1799" dirty="0">
                  <a:solidFill>
                    <a:srgbClr val="FFFFFF"/>
                  </a:solidFill>
                  <a:latin typeface="Inter"/>
                  <a:ea typeface="Inter"/>
                  <a:cs typeface="Inter"/>
                  <a:sym typeface="Inter"/>
                </a:rPr>
                <a:t> LEDs: Provides ambient lighting for better plant growth.</a:t>
              </a:r>
            </a:p>
            <a:p>
              <a:pPr marL="777013" lvl="2" indent="-259004" algn="l">
                <a:lnSpc>
                  <a:spcPts val="2519"/>
                </a:lnSpc>
                <a:buFont typeface="Arial"/>
                <a:buChar char="⚬"/>
              </a:pPr>
              <a:r>
                <a:rPr lang="en-US" sz="1799" dirty="0">
                  <a:solidFill>
                    <a:srgbClr val="FFFFFF"/>
                  </a:solidFill>
                  <a:latin typeface="Inter"/>
                  <a:ea typeface="Inter"/>
                  <a:cs typeface="Inter"/>
                  <a:sym typeface="Inter"/>
                </a:rPr>
                <a:t>Blue Light: Promotes vegetative growth.</a:t>
              </a:r>
            </a:p>
            <a:p>
              <a:pPr marL="777013" lvl="2" indent="-259004" algn="l">
                <a:lnSpc>
                  <a:spcPts val="2519"/>
                </a:lnSpc>
                <a:buFont typeface="Arial"/>
                <a:buChar char="⚬"/>
              </a:pPr>
              <a:r>
                <a:rPr lang="en-US" sz="1799" dirty="0">
                  <a:solidFill>
                    <a:srgbClr val="FFFFFF"/>
                  </a:solidFill>
                  <a:latin typeface="Inter"/>
                  <a:ea typeface="Inter"/>
                  <a:cs typeface="Inter"/>
                  <a:sym typeface="Inter"/>
                </a:rPr>
                <a:t>Red Light: Stimulates flowering and fruiting.</a:t>
              </a:r>
            </a:p>
            <a:p>
              <a:pPr marL="777013" lvl="2" indent="-259004" algn="l">
                <a:lnSpc>
                  <a:spcPts val="2519"/>
                </a:lnSpc>
                <a:buFont typeface="Arial"/>
                <a:buChar char="⚬"/>
              </a:pPr>
              <a:r>
                <a:rPr lang="en-US" sz="1799" dirty="0">
                  <a:solidFill>
                    <a:srgbClr val="FFFFFF"/>
                  </a:solidFill>
                  <a:latin typeface="Inter"/>
                  <a:ea typeface="Inter"/>
                  <a:cs typeface="Inter"/>
                  <a:sym typeface="Inter"/>
                </a:rPr>
                <a:t>Green Light: Less absorbed by chlorophyll but can penetrate deeper into plant tissue.</a:t>
              </a:r>
            </a:p>
            <a:p>
              <a:pPr marL="388507" lvl="1" indent="-194253" algn="l">
                <a:lnSpc>
                  <a:spcPts val="2519"/>
                </a:lnSpc>
                <a:spcBef>
                  <a:spcPct val="0"/>
                </a:spcBef>
                <a:buFont typeface="Arial"/>
                <a:buChar char="•"/>
              </a:pPr>
              <a:r>
                <a:rPr lang="en-US" sz="1799" dirty="0">
                  <a:solidFill>
                    <a:srgbClr val="FFFFFF"/>
                  </a:solidFill>
                  <a:latin typeface="Inter"/>
                  <a:ea typeface="Inter"/>
                  <a:cs typeface="Inter"/>
                  <a:sym typeface="Inter"/>
                </a:rPr>
                <a:t>LED: Shows the sustainability of the connection. </a:t>
              </a:r>
            </a:p>
          </p:txBody>
        </p:sp>
        <p:sp>
          <p:nvSpPr>
            <p:cNvPr id="15" name="TextBox 15"/>
            <p:cNvSpPr txBox="1"/>
            <p:nvPr/>
          </p:nvSpPr>
          <p:spPr>
            <a:xfrm>
              <a:off x="0" y="-47625"/>
              <a:ext cx="5735402" cy="525145"/>
            </a:xfrm>
            <a:prstGeom prst="rect">
              <a:avLst/>
            </a:prstGeom>
          </p:spPr>
          <p:txBody>
            <a:bodyPr lIns="0" tIns="0" rIns="0" bIns="0" rtlCol="0" anchor="t">
              <a:spAutoFit/>
            </a:bodyPr>
            <a:lstStyle/>
            <a:p>
              <a:pPr algn="l">
                <a:lnSpc>
                  <a:spcPts val="3359"/>
                </a:lnSpc>
                <a:spcBef>
                  <a:spcPct val="0"/>
                </a:spcBef>
              </a:pPr>
              <a:r>
                <a:rPr lang="en-US" sz="2400" b="1">
                  <a:solidFill>
                    <a:srgbClr val="C1FF72"/>
                  </a:solidFill>
                  <a:latin typeface="IBM Plex Sans Medium"/>
                  <a:ea typeface="IBM Plex Sans Medium"/>
                  <a:cs typeface="IBM Plex Sans Medium"/>
                  <a:sym typeface="IBM Plex Sans Medium"/>
                </a:rPr>
                <a:t>Actuators</a:t>
              </a:r>
            </a:p>
          </p:txBody>
        </p:sp>
      </p:grpSp>
      <p:grpSp>
        <p:nvGrpSpPr>
          <p:cNvPr id="16" name="Group 16"/>
          <p:cNvGrpSpPr/>
          <p:nvPr/>
        </p:nvGrpSpPr>
        <p:grpSpPr>
          <a:xfrm>
            <a:off x="1028700" y="6896451"/>
            <a:ext cx="4541913" cy="1439288"/>
            <a:chOff x="0" y="0"/>
            <a:chExt cx="6055884" cy="1919050"/>
          </a:xfrm>
        </p:grpSpPr>
        <p:sp>
          <p:nvSpPr>
            <p:cNvPr id="17" name="TextBox 17"/>
            <p:cNvSpPr txBox="1"/>
            <p:nvPr/>
          </p:nvSpPr>
          <p:spPr>
            <a:xfrm>
              <a:off x="0" y="684592"/>
              <a:ext cx="6055884" cy="1234458"/>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Inter"/>
                  <a:ea typeface="Inter"/>
                  <a:cs typeface="Inter"/>
                  <a:sym typeface="Inter"/>
                </a:rPr>
                <a:t>MQTT: Enables real-time data transfer between the ESP32 and the Node-RED dashboard.</a:t>
              </a:r>
            </a:p>
          </p:txBody>
        </p:sp>
        <p:sp>
          <p:nvSpPr>
            <p:cNvPr id="18" name="TextBox 18"/>
            <p:cNvSpPr txBox="1"/>
            <p:nvPr/>
          </p:nvSpPr>
          <p:spPr>
            <a:xfrm>
              <a:off x="0" y="-47625"/>
              <a:ext cx="5735402" cy="525145"/>
            </a:xfrm>
            <a:prstGeom prst="rect">
              <a:avLst/>
            </a:prstGeom>
          </p:spPr>
          <p:txBody>
            <a:bodyPr lIns="0" tIns="0" rIns="0" bIns="0" rtlCol="0" anchor="t">
              <a:spAutoFit/>
            </a:bodyPr>
            <a:lstStyle/>
            <a:p>
              <a:pPr algn="l">
                <a:lnSpc>
                  <a:spcPts val="3359"/>
                </a:lnSpc>
                <a:spcBef>
                  <a:spcPct val="0"/>
                </a:spcBef>
              </a:pPr>
              <a:r>
                <a:rPr lang="en-US" sz="2400" b="1">
                  <a:solidFill>
                    <a:srgbClr val="C1FF72"/>
                  </a:solidFill>
                  <a:latin typeface="IBM Plex Sans Medium"/>
                  <a:ea typeface="IBM Plex Sans Medium"/>
                  <a:cs typeface="IBM Plex Sans Medium"/>
                  <a:sym typeface="IBM Plex Sans Medium"/>
                </a:rPr>
                <a:t>Communication Protocol</a:t>
              </a:r>
            </a:p>
          </p:txBody>
        </p:sp>
      </p:grpSp>
      <p:grpSp>
        <p:nvGrpSpPr>
          <p:cNvPr id="19" name="Group 19"/>
          <p:cNvGrpSpPr/>
          <p:nvPr/>
        </p:nvGrpSpPr>
        <p:grpSpPr>
          <a:xfrm>
            <a:off x="11836363" y="4640567"/>
            <a:ext cx="4541913" cy="3010913"/>
            <a:chOff x="0" y="0"/>
            <a:chExt cx="6055884" cy="4014550"/>
          </a:xfrm>
        </p:grpSpPr>
        <p:sp>
          <p:nvSpPr>
            <p:cNvPr id="20" name="TextBox 20"/>
            <p:cNvSpPr txBox="1"/>
            <p:nvPr/>
          </p:nvSpPr>
          <p:spPr>
            <a:xfrm>
              <a:off x="0" y="684592"/>
              <a:ext cx="6055884" cy="3329958"/>
            </a:xfrm>
            <a:prstGeom prst="rect">
              <a:avLst/>
            </a:prstGeom>
          </p:spPr>
          <p:txBody>
            <a:bodyPr lIns="0" tIns="0" rIns="0" bIns="0" rtlCol="0" anchor="t">
              <a:spAutoFit/>
            </a:bodyPr>
            <a:lstStyle/>
            <a:p>
              <a:pPr algn="l">
                <a:lnSpc>
                  <a:spcPts val="2519"/>
                </a:lnSpc>
              </a:pPr>
              <a:r>
                <a:rPr lang="en-US" sz="1799" dirty="0">
                  <a:solidFill>
                    <a:srgbClr val="FFFFFF"/>
                  </a:solidFill>
                  <a:latin typeface="Inter"/>
                  <a:ea typeface="Inter"/>
                  <a:cs typeface="Inter"/>
                  <a:sym typeface="Inter"/>
                </a:rPr>
                <a:t>Node-RED Dashboard: Displays real-time temperature and humidity data using gauges and charts.</a:t>
              </a:r>
            </a:p>
            <a:p>
              <a:pPr marL="777013" lvl="2" indent="-259004" algn="l">
                <a:lnSpc>
                  <a:spcPts val="2519"/>
                </a:lnSpc>
                <a:buFont typeface="Arial"/>
                <a:buChar char="⚬"/>
              </a:pPr>
              <a:r>
                <a:rPr lang="en-US" sz="1799" dirty="0">
                  <a:solidFill>
                    <a:srgbClr val="FFFFFF"/>
                  </a:solidFill>
                  <a:latin typeface="Inter"/>
                  <a:ea typeface="Inter"/>
                  <a:cs typeface="Inter"/>
                  <a:sym typeface="Inter"/>
                </a:rPr>
                <a:t>Servo Motor: Adjust its position remotely.</a:t>
              </a:r>
            </a:p>
            <a:p>
              <a:pPr marL="777013" lvl="2" indent="-259004" algn="l">
                <a:lnSpc>
                  <a:spcPts val="2519"/>
                </a:lnSpc>
                <a:spcBef>
                  <a:spcPct val="0"/>
                </a:spcBef>
                <a:buFont typeface="Arial"/>
                <a:buChar char="⚬"/>
              </a:pPr>
              <a:r>
                <a:rPr lang="en-US" sz="1799" dirty="0" err="1">
                  <a:solidFill>
                    <a:srgbClr val="FFFFFF"/>
                  </a:solidFill>
                  <a:latin typeface="Inter"/>
                  <a:ea typeface="Inter"/>
                  <a:cs typeface="Inter"/>
                  <a:sym typeface="Inter"/>
                </a:rPr>
                <a:t>NeoPixel</a:t>
              </a:r>
              <a:r>
                <a:rPr lang="en-US" sz="1799" dirty="0">
                  <a:solidFill>
                    <a:srgbClr val="FFFFFF"/>
                  </a:solidFill>
                  <a:latin typeface="Inter"/>
                  <a:ea typeface="Inter"/>
                  <a:cs typeface="Inter"/>
                  <a:sym typeface="Inter"/>
                </a:rPr>
                <a:t> LEDs: Customize colors using an RGB color picker.</a:t>
              </a:r>
            </a:p>
            <a:p>
              <a:pPr algn="l">
                <a:lnSpc>
                  <a:spcPts val="2519"/>
                </a:lnSpc>
                <a:spcBef>
                  <a:spcPct val="0"/>
                </a:spcBef>
              </a:pPr>
              <a:endParaRPr lang="en-US" sz="1799" dirty="0">
                <a:solidFill>
                  <a:srgbClr val="FFFFFF"/>
                </a:solidFill>
                <a:latin typeface="Inter"/>
                <a:ea typeface="Inter"/>
                <a:cs typeface="Inter"/>
                <a:sym typeface="Inter"/>
              </a:endParaRPr>
            </a:p>
          </p:txBody>
        </p:sp>
        <p:sp>
          <p:nvSpPr>
            <p:cNvPr id="21" name="TextBox 21"/>
            <p:cNvSpPr txBox="1"/>
            <p:nvPr/>
          </p:nvSpPr>
          <p:spPr>
            <a:xfrm>
              <a:off x="0" y="-47625"/>
              <a:ext cx="5735402" cy="525145"/>
            </a:xfrm>
            <a:prstGeom prst="rect">
              <a:avLst/>
            </a:prstGeom>
          </p:spPr>
          <p:txBody>
            <a:bodyPr lIns="0" tIns="0" rIns="0" bIns="0" rtlCol="0" anchor="t">
              <a:spAutoFit/>
            </a:bodyPr>
            <a:lstStyle/>
            <a:p>
              <a:pPr algn="l">
                <a:lnSpc>
                  <a:spcPts val="3359"/>
                </a:lnSpc>
                <a:spcBef>
                  <a:spcPct val="0"/>
                </a:spcBef>
              </a:pPr>
              <a:r>
                <a:rPr lang="en-US" sz="2400" b="1">
                  <a:solidFill>
                    <a:srgbClr val="C1FF72"/>
                  </a:solidFill>
                  <a:latin typeface="IBM Plex Sans Medium"/>
                  <a:ea typeface="IBM Plex Sans Medium"/>
                  <a:cs typeface="IBM Plex Sans Medium"/>
                  <a:sym typeface="IBM Plex Sans Medium"/>
                </a:rPr>
                <a:t>Dashboard</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497252" y="1028700"/>
            <a:ext cx="1762048" cy="672880"/>
            <a:chOff x="0" y="0"/>
            <a:chExt cx="464078" cy="177219"/>
          </a:xfrm>
        </p:grpSpPr>
        <p:sp>
          <p:nvSpPr>
            <p:cNvPr id="3" name="Freeform 3"/>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4" name="TextBox 4"/>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060393"/>
            <a:ext cx="5501711" cy="7197907"/>
            <a:chOff x="0" y="0"/>
            <a:chExt cx="657872" cy="860697"/>
          </a:xfrm>
        </p:grpSpPr>
        <p:sp>
          <p:nvSpPr>
            <p:cNvPr id="6" name="Freeform 6"/>
            <p:cNvSpPr/>
            <p:nvPr/>
          </p:nvSpPr>
          <p:spPr>
            <a:xfrm>
              <a:off x="0" y="0"/>
              <a:ext cx="657872" cy="860697"/>
            </a:xfrm>
            <a:custGeom>
              <a:avLst/>
              <a:gdLst/>
              <a:ahLst/>
              <a:cxnLst/>
              <a:rect l="l" t="t" r="r" b="b"/>
              <a:pathLst>
                <a:path w="657872" h="860697">
                  <a:moveTo>
                    <a:pt x="32365" y="0"/>
                  </a:moveTo>
                  <a:lnTo>
                    <a:pt x="625507" y="0"/>
                  </a:lnTo>
                  <a:cubicBezTo>
                    <a:pt x="634091" y="0"/>
                    <a:pt x="642323" y="3410"/>
                    <a:pt x="648393" y="9480"/>
                  </a:cubicBezTo>
                  <a:cubicBezTo>
                    <a:pt x="654462" y="15549"/>
                    <a:pt x="657872" y="23781"/>
                    <a:pt x="657872" y="32365"/>
                  </a:cubicBezTo>
                  <a:lnTo>
                    <a:pt x="657872" y="828331"/>
                  </a:lnTo>
                  <a:cubicBezTo>
                    <a:pt x="657872" y="836915"/>
                    <a:pt x="654462" y="845147"/>
                    <a:pt x="648393" y="851217"/>
                  </a:cubicBezTo>
                  <a:cubicBezTo>
                    <a:pt x="642323" y="857287"/>
                    <a:pt x="634091" y="860697"/>
                    <a:pt x="625507" y="860697"/>
                  </a:cubicBezTo>
                  <a:lnTo>
                    <a:pt x="32365" y="860697"/>
                  </a:lnTo>
                  <a:cubicBezTo>
                    <a:pt x="23781" y="860697"/>
                    <a:pt x="15549" y="857287"/>
                    <a:pt x="9480" y="851217"/>
                  </a:cubicBezTo>
                  <a:cubicBezTo>
                    <a:pt x="3410" y="845147"/>
                    <a:pt x="0" y="836915"/>
                    <a:pt x="0" y="828331"/>
                  </a:cubicBezTo>
                  <a:lnTo>
                    <a:pt x="0" y="32365"/>
                  </a:lnTo>
                  <a:cubicBezTo>
                    <a:pt x="0" y="23781"/>
                    <a:pt x="3410" y="15549"/>
                    <a:pt x="9480" y="9480"/>
                  </a:cubicBezTo>
                  <a:cubicBezTo>
                    <a:pt x="15549" y="3410"/>
                    <a:pt x="23781" y="0"/>
                    <a:pt x="32365" y="0"/>
                  </a:cubicBezTo>
                  <a:close/>
                </a:path>
              </a:pathLst>
            </a:custGeom>
            <a:blipFill>
              <a:blip r:embed="rId2"/>
              <a:stretch>
                <a:fillRect t="-23495" b="-23495"/>
              </a:stretch>
            </a:blipFill>
            <a:ln w="38100" cap="rnd">
              <a:solidFill>
                <a:srgbClr val="FFFFFF"/>
              </a:solidFill>
              <a:prstDash val="solid"/>
              <a:round/>
            </a:ln>
          </p:spPr>
          <p:txBody>
            <a:bodyPr/>
            <a:lstStyle/>
            <a:p>
              <a:endParaRPr lang="en-US"/>
            </a:p>
          </p:txBody>
        </p:sp>
      </p:grpSp>
      <p:grpSp>
        <p:nvGrpSpPr>
          <p:cNvPr id="7" name="Group 7"/>
          <p:cNvGrpSpPr/>
          <p:nvPr/>
        </p:nvGrpSpPr>
        <p:grpSpPr>
          <a:xfrm>
            <a:off x="7053681" y="4993542"/>
            <a:ext cx="10205619" cy="2054437"/>
            <a:chOff x="0" y="0"/>
            <a:chExt cx="1220347" cy="245661"/>
          </a:xfrm>
        </p:grpSpPr>
        <p:sp>
          <p:nvSpPr>
            <p:cNvPr id="8" name="Freeform 8"/>
            <p:cNvSpPr/>
            <p:nvPr/>
          </p:nvSpPr>
          <p:spPr>
            <a:xfrm>
              <a:off x="0" y="0"/>
              <a:ext cx="1220347" cy="245661"/>
            </a:xfrm>
            <a:custGeom>
              <a:avLst/>
              <a:gdLst/>
              <a:ahLst/>
              <a:cxnLst/>
              <a:rect l="l" t="t" r="r" b="b"/>
              <a:pathLst>
                <a:path w="1220347" h="245661">
                  <a:moveTo>
                    <a:pt x="17448" y="0"/>
                  </a:moveTo>
                  <a:lnTo>
                    <a:pt x="1202899" y="0"/>
                  </a:lnTo>
                  <a:cubicBezTo>
                    <a:pt x="1207526" y="0"/>
                    <a:pt x="1211964" y="1838"/>
                    <a:pt x="1215236" y="5110"/>
                  </a:cubicBezTo>
                  <a:cubicBezTo>
                    <a:pt x="1218508" y="8382"/>
                    <a:pt x="1220347" y="12820"/>
                    <a:pt x="1220347" y="17448"/>
                  </a:cubicBezTo>
                  <a:lnTo>
                    <a:pt x="1220347" y="228214"/>
                  </a:lnTo>
                  <a:cubicBezTo>
                    <a:pt x="1220347" y="232841"/>
                    <a:pt x="1218508" y="237279"/>
                    <a:pt x="1215236" y="240551"/>
                  </a:cubicBezTo>
                  <a:cubicBezTo>
                    <a:pt x="1211964" y="243823"/>
                    <a:pt x="1207526" y="245661"/>
                    <a:pt x="1202899" y="245661"/>
                  </a:cubicBezTo>
                  <a:lnTo>
                    <a:pt x="17448" y="245661"/>
                  </a:lnTo>
                  <a:cubicBezTo>
                    <a:pt x="12820" y="245661"/>
                    <a:pt x="8382" y="243823"/>
                    <a:pt x="5110" y="240551"/>
                  </a:cubicBezTo>
                  <a:cubicBezTo>
                    <a:pt x="1838" y="237279"/>
                    <a:pt x="0" y="232841"/>
                    <a:pt x="0" y="228214"/>
                  </a:cubicBezTo>
                  <a:lnTo>
                    <a:pt x="0" y="17448"/>
                  </a:lnTo>
                  <a:cubicBezTo>
                    <a:pt x="0" y="12820"/>
                    <a:pt x="1838" y="8382"/>
                    <a:pt x="5110" y="5110"/>
                  </a:cubicBezTo>
                  <a:cubicBezTo>
                    <a:pt x="8382" y="1838"/>
                    <a:pt x="12820" y="0"/>
                    <a:pt x="17448" y="0"/>
                  </a:cubicBezTo>
                  <a:close/>
                </a:path>
              </a:pathLst>
            </a:custGeom>
            <a:blipFill>
              <a:blip r:embed="rId3"/>
              <a:stretch>
                <a:fillRect t="-30413" b="-30413"/>
              </a:stretch>
            </a:blipFill>
            <a:ln w="38100" cap="rnd">
              <a:solidFill>
                <a:srgbClr val="FFFFFF"/>
              </a:solidFill>
              <a:prstDash val="solid"/>
              <a:round/>
            </a:ln>
          </p:spPr>
          <p:txBody>
            <a:bodyPr/>
            <a:lstStyle/>
            <a:p>
              <a:endParaRPr lang="en-US"/>
            </a:p>
          </p:txBody>
        </p:sp>
      </p:grpSp>
      <p:grpSp>
        <p:nvGrpSpPr>
          <p:cNvPr id="9" name="Group 9"/>
          <p:cNvGrpSpPr/>
          <p:nvPr/>
        </p:nvGrpSpPr>
        <p:grpSpPr>
          <a:xfrm>
            <a:off x="1028700" y="1028700"/>
            <a:ext cx="3096195" cy="653052"/>
            <a:chOff x="0" y="0"/>
            <a:chExt cx="4128260" cy="870736"/>
          </a:xfrm>
        </p:grpSpPr>
        <p:sp>
          <p:nvSpPr>
            <p:cNvPr id="10" name="Freeform 10"/>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sp>
        <p:nvSpPr>
          <p:cNvPr id="12" name="TextBox 12"/>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07</a:t>
            </a:r>
          </a:p>
        </p:txBody>
      </p:sp>
      <p:sp>
        <p:nvSpPr>
          <p:cNvPr id="13" name="TextBox 13"/>
          <p:cNvSpPr txBox="1"/>
          <p:nvPr/>
        </p:nvSpPr>
        <p:spPr>
          <a:xfrm>
            <a:off x="7053681" y="3241493"/>
            <a:ext cx="10205619" cy="1295341"/>
          </a:xfrm>
          <a:prstGeom prst="rect">
            <a:avLst/>
          </a:prstGeom>
        </p:spPr>
        <p:txBody>
          <a:bodyPr lIns="0" tIns="0" rIns="0" bIns="0" rtlCol="0" anchor="t">
            <a:spAutoFit/>
          </a:bodyPr>
          <a:lstStyle/>
          <a:p>
            <a:pPr algn="l">
              <a:lnSpc>
                <a:spcPts val="10503"/>
              </a:lnSpc>
              <a:spcBef>
                <a:spcPct val="0"/>
              </a:spcBef>
            </a:pPr>
            <a:r>
              <a:rPr lang="en-US" sz="7502" b="1">
                <a:solidFill>
                  <a:srgbClr val="FFFFFF"/>
                </a:solidFill>
                <a:latin typeface="IBM Plex Sans Bold"/>
                <a:ea typeface="IBM Plex Sans Bold"/>
                <a:cs typeface="IBM Plex Sans Bold"/>
                <a:sym typeface="IBM Plex Sans Bold"/>
              </a:rPr>
              <a:t>Node-RED Dashboard</a:t>
            </a:r>
          </a:p>
        </p:txBody>
      </p:sp>
      <p:sp>
        <p:nvSpPr>
          <p:cNvPr id="14" name="TextBox 14"/>
          <p:cNvSpPr txBox="1"/>
          <p:nvPr/>
        </p:nvSpPr>
        <p:spPr>
          <a:xfrm>
            <a:off x="7053681" y="8008607"/>
            <a:ext cx="10205619" cy="1249693"/>
          </a:xfrm>
          <a:prstGeom prst="rect">
            <a:avLst/>
          </a:prstGeom>
        </p:spPr>
        <p:txBody>
          <a:bodyPr lIns="0" tIns="0" rIns="0" bIns="0" rtlCol="0" anchor="t">
            <a:spAutoFit/>
          </a:bodyPr>
          <a:lstStyle/>
          <a:p>
            <a:pPr marL="1165520" lvl="3" indent="-291380" algn="just">
              <a:lnSpc>
                <a:spcPts val="2519"/>
              </a:lnSpc>
              <a:buFont typeface="Arial"/>
              <a:buChar char="￭"/>
            </a:pPr>
            <a:r>
              <a:rPr lang="en-US" sz="1799">
                <a:solidFill>
                  <a:srgbClr val="FFFFFF"/>
                </a:solidFill>
                <a:latin typeface="Inter"/>
                <a:ea typeface="Inter"/>
                <a:cs typeface="Inter"/>
                <a:sym typeface="Inter"/>
              </a:rPr>
              <a:t>Temperature and Humidity Gauges: Real-time monitoring.</a:t>
            </a:r>
          </a:p>
          <a:p>
            <a:pPr marL="1165520" lvl="3" indent="-291380" algn="just">
              <a:lnSpc>
                <a:spcPts val="2519"/>
              </a:lnSpc>
              <a:buFont typeface="Arial"/>
              <a:buChar char="￭"/>
            </a:pPr>
            <a:r>
              <a:rPr lang="en-US" sz="1799">
                <a:solidFill>
                  <a:srgbClr val="FFFFFF"/>
                </a:solidFill>
                <a:latin typeface="Inter"/>
                <a:ea typeface="Inter"/>
                <a:cs typeface="Inter"/>
                <a:sym typeface="Inter"/>
              </a:rPr>
              <a:t>Servo Control: Adjust motor position.</a:t>
            </a:r>
          </a:p>
          <a:p>
            <a:pPr marL="1165520" lvl="3" indent="-291380" algn="just">
              <a:lnSpc>
                <a:spcPts val="2519"/>
              </a:lnSpc>
              <a:buFont typeface="Arial"/>
              <a:buChar char="￭"/>
            </a:pPr>
            <a:r>
              <a:rPr lang="en-US" sz="1799">
                <a:solidFill>
                  <a:srgbClr val="FFFFFF"/>
                </a:solidFill>
                <a:latin typeface="Inter"/>
                <a:ea typeface="Inter"/>
                <a:cs typeface="Inter"/>
                <a:sym typeface="Inter"/>
              </a:rPr>
              <a:t>NeoPixel Color Picker: Set LED colors remotely.</a:t>
            </a:r>
          </a:p>
          <a:p>
            <a:pPr marL="1165520" lvl="3" indent="-291380" algn="just">
              <a:lnSpc>
                <a:spcPts val="2519"/>
              </a:lnSpc>
              <a:spcBef>
                <a:spcPct val="0"/>
              </a:spcBef>
              <a:buFont typeface="Arial"/>
              <a:buChar char="￭"/>
            </a:pPr>
            <a:r>
              <a:rPr lang="en-US" sz="1799">
                <a:solidFill>
                  <a:srgbClr val="FFFFFF"/>
                </a:solidFill>
                <a:latin typeface="Inter"/>
                <a:ea typeface="Inter"/>
                <a:cs typeface="Inter"/>
                <a:sym typeface="Inter"/>
              </a:rPr>
              <a:t>Logging Buttons: Toggle temperature and humidity data logging.</a:t>
            </a:r>
          </a:p>
        </p:txBody>
      </p:sp>
      <p:sp>
        <p:nvSpPr>
          <p:cNvPr id="15" name="TextBox 15"/>
          <p:cNvSpPr txBox="1"/>
          <p:nvPr/>
        </p:nvSpPr>
        <p:spPr>
          <a:xfrm>
            <a:off x="7053681" y="7457062"/>
            <a:ext cx="4485734" cy="405765"/>
          </a:xfrm>
          <a:prstGeom prst="rect">
            <a:avLst/>
          </a:prstGeom>
        </p:spPr>
        <p:txBody>
          <a:bodyPr lIns="0" tIns="0" rIns="0" bIns="0" rtlCol="0" anchor="t">
            <a:spAutoFit/>
          </a:bodyPr>
          <a:lstStyle/>
          <a:p>
            <a:pPr algn="l">
              <a:lnSpc>
                <a:spcPts val="3359"/>
              </a:lnSpc>
              <a:spcBef>
                <a:spcPct val="0"/>
              </a:spcBef>
            </a:pPr>
            <a:r>
              <a:rPr lang="en-US" sz="2400" b="1">
                <a:solidFill>
                  <a:srgbClr val="C1FF72"/>
                </a:solidFill>
                <a:latin typeface="IBM Plex Sans Medium"/>
                <a:ea typeface="IBM Plex Sans Medium"/>
                <a:cs typeface="IBM Plex Sans Medium"/>
                <a:sym typeface="IBM Plex Sans Medium"/>
              </a:rPr>
              <a:t>key controls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497252" y="1028700"/>
            <a:ext cx="1762048" cy="672880"/>
            <a:chOff x="0" y="0"/>
            <a:chExt cx="464078" cy="177219"/>
          </a:xfrm>
        </p:grpSpPr>
        <p:sp>
          <p:nvSpPr>
            <p:cNvPr id="3" name="Freeform 3"/>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4" name="TextBox 4"/>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060393"/>
            <a:ext cx="9589099" cy="4769542"/>
            <a:chOff x="0" y="0"/>
            <a:chExt cx="610450" cy="303633"/>
          </a:xfrm>
        </p:grpSpPr>
        <p:sp>
          <p:nvSpPr>
            <p:cNvPr id="6" name="Freeform 6"/>
            <p:cNvSpPr/>
            <p:nvPr/>
          </p:nvSpPr>
          <p:spPr>
            <a:xfrm>
              <a:off x="0" y="0"/>
              <a:ext cx="610450" cy="303633"/>
            </a:xfrm>
            <a:custGeom>
              <a:avLst/>
              <a:gdLst/>
              <a:ahLst/>
              <a:cxnLst/>
              <a:rect l="l" t="t" r="r" b="b"/>
              <a:pathLst>
                <a:path w="610450" h="303633">
                  <a:moveTo>
                    <a:pt x="18569" y="0"/>
                  </a:moveTo>
                  <a:lnTo>
                    <a:pt x="591880" y="0"/>
                  </a:lnTo>
                  <a:cubicBezTo>
                    <a:pt x="596805" y="0"/>
                    <a:pt x="601529" y="1956"/>
                    <a:pt x="605011" y="5439"/>
                  </a:cubicBezTo>
                  <a:cubicBezTo>
                    <a:pt x="608494" y="8921"/>
                    <a:pt x="610450" y="13645"/>
                    <a:pt x="610450" y="18569"/>
                  </a:cubicBezTo>
                  <a:lnTo>
                    <a:pt x="610450" y="285064"/>
                  </a:lnTo>
                  <a:cubicBezTo>
                    <a:pt x="610450" y="295319"/>
                    <a:pt x="602136" y="303633"/>
                    <a:pt x="591880" y="303633"/>
                  </a:cubicBezTo>
                  <a:lnTo>
                    <a:pt x="18569" y="303633"/>
                  </a:lnTo>
                  <a:cubicBezTo>
                    <a:pt x="8314" y="303633"/>
                    <a:pt x="0" y="295319"/>
                    <a:pt x="0" y="285064"/>
                  </a:cubicBezTo>
                  <a:lnTo>
                    <a:pt x="0" y="18569"/>
                  </a:lnTo>
                  <a:cubicBezTo>
                    <a:pt x="0" y="8314"/>
                    <a:pt x="8314" y="0"/>
                    <a:pt x="18569" y="0"/>
                  </a:cubicBezTo>
                  <a:close/>
                </a:path>
              </a:pathLst>
            </a:custGeom>
            <a:blipFill>
              <a:blip r:embed="rId2"/>
              <a:stretch>
                <a:fillRect t="-17016" b="-17016"/>
              </a:stretch>
            </a:blipFill>
            <a:ln w="38100" cap="rnd">
              <a:solidFill>
                <a:srgbClr val="FFFFFF"/>
              </a:solidFill>
              <a:prstDash val="solid"/>
              <a:round/>
            </a:ln>
          </p:spPr>
          <p:txBody>
            <a:bodyPr/>
            <a:lstStyle/>
            <a:p>
              <a:endParaRPr lang="en-US"/>
            </a:p>
          </p:txBody>
        </p:sp>
      </p:grpSp>
      <p:sp>
        <p:nvSpPr>
          <p:cNvPr id="7" name="AutoShape 7"/>
          <p:cNvSpPr/>
          <p:nvPr/>
        </p:nvSpPr>
        <p:spPr>
          <a:xfrm>
            <a:off x="16215845" y="9239250"/>
            <a:ext cx="1043455" cy="0"/>
          </a:xfrm>
          <a:prstGeom prst="line">
            <a:avLst/>
          </a:prstGeom>
          <a:ln w="38100" cap="flat">
            <a:gradFill>
              <a:gsLst>
                <a:gs pos="0">
                  <a:srgbClr val="0CC0DF">
                    <a:alpha val="100000"/>
                  </a:srgbClr>
                </a:gs>
                <a:gs pos="100000">
                  <a:srgbClr val="FFDE59">
                    <a:alpha val="100000"/>
                  </a:srgbClr>
                </a:gs>
              </a:gsLst>
              <a:lin ang="0"/>
            </a:gradFill>
            <a:prstDash val="solid"/>
            <a:headEnd type="none" w="sm" len="sm"/>
            <a:tailEnd type="none" w="sm" len="sm"/>
          </a:ln>
        </p:spPr>
        <p:txBody>
          <a:bodyPr/>
          <a:lstStyle/>
          <a:p>
            <a:endParaRPr lang="en-US"/>
          </a:p>
        </p:txBody>
      </p:sp>
      <p:sp>
        <p:nvSpPr>
          <p:cNvPr id="8" name="TextBox 8"/>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08</a:t>
            </a:r>
          </a:p>
        </p:txBody>
      </p:sp>
      <p:sp>
        <p:nvSpPr>
          <p:cNvPr id="9" name="TextBox 9"/>
          <p:cNvSpPr txBox="1"/>
          <p:nvPr/>
        </p:nvSpPr>
        <p:spPr>
          <a:xfrm>
            <a:off x="11149935" y="3721293"/>
            <a:ext cx="6109365" cy="2628841"/>
          </a:xfrm>
          <a:prstGeom prst="rect">
            <a:avLst/>
          </a:prstGeom>
        </p:spPr>
        <p:txBody>
          <a:bodyPr lIns="0" tIns="0" rIns="0" bIns="0" rtlCol="0" anchor="t">
            <a:spAutoFit/>
          </a:bodyPr>
          <a:lstStyle/>
          <a:p>
            <a:pPr algn="l">
              <a:lnSpc>
                <a:spcPts val="10503"/>
              </a:lnSpc>
              <a:spcBef>
                <a:spcPct val="0"/>
              </a:spcBef>
            </a:pPr>
            <a:r>
              <a:rPr lang="en-US" sz="7502" b="1">
                <a:solidFill>
                  <a:srgbClr val="FFFFFF"/>
                </a:solidFill>
                <a:latin typeface="IBM Plex Sans Bold"/>
                <a:ea typeface="IBM Plex Sans Bold"/>
                <a:cs typeface="IBM Plex Sans Bold"/>
                <a:sym typeface="IBM Plex Sans Bold"/>
              </a:rPr>
              <a:t>Key Features of the system</a:t>
            </a:r>
          </a:p>
        </p:txBody>
      </p:sp>
      <p:grpSp>
        <p:nvGrpSpPr>
          <p:cNvPr id="10" name="Group 10"/>
          <p:cNvGrpSpPr/>
          <p:nvPr/>
        </p:nvGrpSpPr>
        <p:grpSpPr>
          <a:xfrm>
            <a:off x="1028700" y="7504687"/>
            <a:ext cx="4541913" cy="1439288"/>
            <a:chOff x="0" y="0"/>
            <a:chExt cx="6055884" cy="1919050"/>
          </a:xfrm>
        </p:grpSpPr>
        <p:sp>
          <p:nvSpPr>
            <p:cNvPr id="11" name="TextBox 11"/>
            <p:cNvSpPr txBox="1"/>
            <p:nvPr/>
          </p:nvSpPr>
          <p:spPr>
            <a:xfrm>
              <a:off x="0" y="684592"/>
              <a:ext cx="6055884" cy="1234458"/>
            </a:xfrm>
            <a:prstGeom prst="rect">
              <a:avLst/>
            </a:prstGeom>
          </p:spPr>
          <p:txBody>
            <a:bodyPr lIns="0" tIns="0" rIns="0" bIns="0" rtlCol="0" anchor="t">
              <a:spAutoFit/>
            </a:bodyPr>
            <a:lstStyle/>
            <a:p>
              <a:pPr marL="388507" lvl="1" indent="-194253" algn="just">
                <a:lnSpc>
                  <a:spcPts val="2519"/>
                </a:lnSpc>
                <a:buFont typeface="Arial"/>
                <a:buChar char="•"/>
              </a:pPr>
              <a:r>
                <a:rPr lang="en-US" sz="1799">
                  <a:solidFill>
                    <a:srgbClr val="FFFFFF"/>
                  </a:solidFill>
                  <a:latin typeface="Inter"/>
                  <a:ea typeface="Inter"/>
                  <a:cs typeface="Inter"/>
                  <a:sym typeface="Inter"/>
                </a:rPr>
                <a:t>Real-time data for temperature and humidity.</a:t>
              </a:r>
            </a:p>
            <a:p>
              <a:pPr marL="388507" lvl="1" indent="-194253" algn="just">
                <a:lnSpc>
                  <a:spcPts val="2519"/>
                </a:lnSpc>
                <a:spcBef>
                  <a:spcPct val="0"/>
                </a:spcBef>
                <a:buFont typeface="Arial"/>
                <a:buChar char="•"/>
              </a:pPr>
              <a:r>
                <a:rPr lang="en-US" sz="1799">
                  <a:solidFill>
                    <a:srgbClr val="FFFFFF"/>
                  </a:solidFill>
                  <a:latin typeface="Inter"/>
                  <a:ea typeface="Inter"/>
                  <a:cs typeface="Inter"/>
                  <a:sym typeface="Inter"/>
                </a:rPr>
                <a:t>Remote access via dashboard.</a:t>
              </a:r>
            </a:p>
          </p:txBody>
        </p:sp>
        <p:sp>
          <p:nvSpPr>
            <p:cNvPr id="12" name="TextBox 12"/>
            <p:cNvSpPr txBox="1"/>
            <p:nvPr/>
          </p:nvSpPr>
          <p:spPr>
            <a:xfrm>
              <a:off x="0" y="-47625"/>
              <a:ext cx="5735402" cy="525145"/>
            </a:xfrm>
            <a:prstGeom prst="rect">
              <a:avLst/>
            </a:prstGeom>
          </p:spPr>
          <p:txBody>
            <a:bodyPr lIns="0" tIns="0" rIns="0" bIns="0" rtlCol="0" anchor="t">
              <a:spAutoFit/>
            </a:bodyPr>
            <a:lstStyle/>
            <a:p>
              <a:pPr algn="l">
                <a:lnSpc>
                  <a:spcPts val="3359"/>
                </a:lnSpc>
                <a:spcBef>
                  <a:spcPct val="0"/>
                </a:spcBef>
              </a:pPr>
              <a:r>
                <a:rPr lang="en-US" sz="2400" b="1">
                  <a:solidFill>
                    <a:srgbClr val="C1FF72"/>
                  </a:solidFill>
                  <a:latin typeface="IBM Plex Sans Medium"/>
                  <a:ea typeface="IBM Plex Sans Medium"/>
                  <a:cs typeface="IBM Plex Sans Medium"/>
                  <a:sym typeface="IBM Plex Sans Medium"/>
                </a:rPr>
                <a:t>Monitoring</a:t>
              </a:r>
            </a:p>
          </p:txBody>
        </p:sp>
      </p:grpSp>
      <p:grpSp>
        <p:nvGrpSpPr>
          <p:cNvPr id="13" name="Group 13"/>
          <p:cNvGrpSpPr/>
          <p:nvPr/>
        </p:nvGrpSpPr>
        <p:grpSpPr>
          <a:xfrm>
            <a:off x="6635731" y="7481890"/>
            <a:ext cx="4541913" cy="1124963"/>
            <a:chOff x="0" y="0"/>
            <a:chExt cx="6055884" cy="1499950"/>
          </a:xfrm>
        </p:grpSpPr>
        <p:sp>
          <p:nvSpPr>
            <p:cNvPr id="14" name="TextBox 14"/>
            <p:cNvSpPr txBox="1"/>
            <p:nvPr/>
          </p:nvSpPr>
          <p:spPr>
            <a:xfrm>
              <a:off x="0" y="684592"/>
              <a:ext cx="6055884" cy="815358"/>
            </a:xfrm>
            <a:prstGeom prst="rect">
              <a:avLst/>
            </a:prstGeom>
          </p:spPr>
          <p:txBody>
            <a:bodyPr lIns="0" tIns="0" rIns="0" bIns="0" rtlCol="0" anchor="t">
              <a:spAutoFit/>
            </a:bodyPr>
            <a:lstStyle/>
            <a:p>
              <a:pPr marL="388507" lvl="1" indent="-194253" algn="just">
                <a:lnSpc>
                  <a:spcPts val="2519"/>
                </a:lnSpc>
                <a:buFont typeface="Arial"/>
                <a:buChar char="•"/>
              </a:pPr>
              <a:r>
                <a:rPr lang="en-US" sz="1799">
                  <a:solidFill>
                    <a:srgbClr val="FFFFFF"/>
                  </a:solidFill>
                  <a:latin typeface="Inter"/>
                  <a:ea typeface="Inter"/>
                  <a:cs typeface="Inter"/>
                  <a:sym typeface="Inter"/>
                </a:rPr>
                <a:t>Adjust servo position.</a:t>
              </a:r>
            </a:p>
            <a:p>
              <a:pPr marL="388507" lvl="1" indent="-194253" algn="just">
                <a:lnSpc>
                  <a:spcPts val="2519"/>
                </a:lnSpc>
                <a:spcBef>
                  <a:spcPct val="0"/>
                </a:spcBef>
                <a:buFont typeface="Arial"/>
                <a:buChar char="•"/>
              </a:pPr>
              <a:r>
                <a:rPr lang="en-US" sz="1799">
                  <a:solidFill>
                    <a:srgbClr val="FFFFFF"/>
                  </a:solidFill>
                  <a:latin typeface="Inter"/>
                  <a:ea typeface="Inter"/>
                  <a:cs typeface="Inter"/>
                  <a:sym typeface="Inter"/>
                </a:rPr>
                <a:t>Customize NeoPixel colors.</a:t>
              </a:r>
            </a:p>
          </p:txBody>
        </p:sp>
        <p:sp>
          <p:nvSpPr>
            <p:cNvPr id="15" name="TextBox 15"/>
            <p:cNvSpPr txBox="1"/>
            <p:nvPr/>
          </p:nvSpPr>
          <p:spPr>
            <a:xfrm>
              <a:off x="0" y="-47625"/>
              <a:ext cx="5735402" cy="525145"/>
            </a:xfrm>
            <a:prstGeom prst="rect">
              <a:avLst/>
            </a:prstGeom>
          </p:spPr>
          <p:txBody>
            <a:bodyPr lIns="0" tIns="0" rIns="0" bIns="0" rtlCol="0" anchor="t">
              <a:spAutoFit/>
            </a:bodyPr>
            <a:lstStyle/>
            <a:p>
              <a:pPr algn="l">
                <a:lnSpc>
                  <a:spcPts val="3359"/>
                </a:lnSpc>
                <a:spcBef>
                  <a:spcPct val="0"/>
                </a:spcBef>
              </a:pPr>
              <a:r>
                <a:rPr lang="en-US" sz="2400" b="1" dirty="0">
                  <a:solidFill>
                    <a:srgbClr val="C1FF72"/>
                  </a:solidFill>
                  <a:latin typeface="IBM Plex Sans Medium"/>
                  <a:ea typeface="IBM Plex Sans Medium"/>
                  <a:cs typeface="IBM Plex Sans Medium"/>
                  <a:sym typeface="IBM Plex Sans Medium"/>
                </a:rPr>
                <a:t>Control</a:t>
              </a:r>
            </a:p>
          </p:txBody>
        </p:sp>
      </p:grpSp>
      <p:grpSp>
        <p:nvGrpSpPr>
          <p:cNvPr id="16" name="Group 16"/>
          <p:cNvGrpSpPr/>
          <p:nvPr/>
        </p:nvGrpSpPr>
        <p:grpSpPr>
          <a:xfrm>
            <a:off x="11122624" y="7504687"/>
            <a:ext cx="4541913" cy="1124963"/>
            <a:chOff x="0" y="0"/>
            <a:chExt cx="6055884" cy="1499950"/>
          </a:xfrm>
        </p:grpSpPr>
        <p:sp>
          <p:nvSpPr>
            <p:cNvPr id="17" name="TextBox 17"/>
            <p:cNvSpPr txBox="1"/>
            <p:nvPr/>
          </p:nvSpPr>
          <p:spPr>
            <a:xfrm>
              <a:off x="0" y="684592"/>
              <a:ext cx="6055884" cy="815358"/>
            </a:xfrm>
            <a:prstGeom prst="rect">
              <a:avLst/>
            </a:prstGeom>
          </p:spPr>
          <p:txBody>
            <a:bodyPr lIns="0" tIns="0" rIns="0" bIns="0" rtlCol="0" anchor="t">
              <a:spAutoFit/>
            </a:bodyPr>
            <a:lstStyle/>
            <a:p>
              <a:pPr marL="388507" lvl="1" indent="-194253" algn="just">
                <a:lnSpc>
                  <a:spcPts val="2519"/>
                </a:lnSpc>
                <a:spcBef>
                  <a:spcPct val="0"/>
                </a:spcBef>
                <a:buFont typeface="Arial"/>
                <a:buChar char="•"/>
              </a:pPr>
              <a:r>
                <a:rPr lang="en-US" sz="1799">
                  <a:solidFill>
                    <a:srgbClr val="FFFFFF"/>
                  </a:solidFill>
                  <a:latin typeface="Inter"/>
                  <a:ea typeface="Inter"/>
                  <a:cs typeface="Inter"/>
                  <a:sym typeface="Inter"/>
                </a:rPr>
                <a:t>Automatic LED status based on WiFi connection.</a:t>
              </a:r>
            </a:p>
          </p:txBody>
        </p:sp>
        <p:sp>
          <p:nvSpPr>
            <p:cNvPr id="18" name="TextBox 18"/>
            <p:cNvSpPr txBox="1"/>
            <p:nvPr/>
          </p:nvSpPr>
          <p:spPr>
            <a:xfrm>
              <a:off x="0" y="-47625"/>
              <a:ext cx="5735402" cy="525145"/>
            </a:xfrm>
            <a:prstGeom prst="rect">
              <a:avLst/>
            </a:prstGeom>
          </p:spPr>
          <p:txBody>
            <a:bodyPr lIns="0" tIns="0" rIns="0" bIns="0" rtlCol="0" anchor="t">
              <a:spAutoFit/>
            </a:bodyPr>
            <a:lstStyle/>
            <a:p>
              <a:pPr algn="l">
                <a:lnSpc>
                  <a:spcPts val="3359"/>
                </a:lnSpc>
                <a:spcBef>
                  <a:spcPct val="0"/>
                </a:spcBef>
              </a:pPr>
              <a:r>
                <a:rPr lang="en-US" sz="2400" b="1">
                  <a:solidFill>
                    <a:srgbClr val="C1FF72"/>
                  </a:solidFill>
                  <a:latin typeface="IBM Plex Sans Medium"/>
                  <a:ea typeface="IBM Plex Sans Medium"/>
                  <a:cs typeface="IBM Plex Sans Medium"/>
                  <a:sym typeface="IBM Plex Sans Medium"/>
                </a:rPr>
                <a:t>Automation</a:t>
              </a:r>
            </a:p>
          </p:txBody>
        </p:sp>
      </p:grpSp>
      <p:grpSp>
        <p:nvGrpSpPr>
          <p:cNvPr id="19" name="Group 19"/>
          <p:cNvGrpSpPr/>
          <p:nvPr/>
        </p:nvGrpSpPr>
        <p:grpSpPr>
          <a:xfrm>
            <a:off x="1028700" y="1028700"/>
            <a:ext cx="3096195" cy="653052"/>
            <a:chOff x="0" y="0"/>
            <a:chExt cx="4128260" cy="870736"/>
          </a:xfrm>
        </p:grpSpPr>
        <p:sp>
          <p:nvSpPr>
            <p:cNvPr id="20" name="Freeform 20"/>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TextBox 21"/>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497252" y="1028700"/>
            <a:ext cx="1762048" cy="672880"/>
            <a:chOff x="0" y="0"/>
            <a:chExt cx="464078" cy="177219"/>
          </a:xfrm>
        </p:grpSpPr>
        <p:sp>
          <p:nvSpPr>
            <p:cNvPr id="3" name="Freeform 3"/>
            <p:cNvSpPr/>
            <p:nvPr/>
          </p:nvSpPr>
          <p:spPr>
            <a:xfrm>
              <a:off x="0" y="0"/>
              <a:ext cx="464078" cy="177219"/>
            </a:xfrm>
            <a:custGeom>
              <a:avLst/>
              <a:gdLst/>
              <a:ahLst/>
              <a:cxnLst/>
              <a:rect l="l" t="t" r="r" b="b"/>
              <a:pathLst>
                <a:path w="464078" h="177219">
                  <a:moveTo>
                    <a:pt x="88610" y="0"/>
                  </a:moveTo>
                  <a:lnTo>
                    <a:pt x="375469" y="0"/>
                  </a:lnTo>
                  <a:cubicBezTo>
                    <a:pt x="424407" y="0"/>
                    <a:pt x="464078" y="39672"/>
                    <a:pt x="464078" y="88610"/>
                  </a:cubicBezTo>
                  <a:lnTo>
                    <a:pt x="464078" y="88610"/>
                  </a:lnTo>
                  <a:cubicBezTo>
                    <a:pt x="464078" y="137547"/>
                    <a:pt x="424407" y="177219"/>
                    <a:pt x="375469" y="177219"/>
                  </a:cubicBezTo>
                  <a:lnTo>
                    <a:pt x="88610" y="177219"/>
                  </a:lnTo>
                  <a:cubicBezTo>
                    <a:pt x="39672" y="177219"/>
                    <a:pt x="0" y="137547"/>
                    <a:pt x="0" y="88610"/>
                  </a:cubicBezTo>
                  <a:lnTo>
                    <a:pt x="0" y="88610"/>
                  </a:lnTo>
                  <a:cubicBezTo>
                    <a:pt x="0" y="39672"/>
                    <a:pt x="39672" y="0"/>
                    <a:pt x="88610" y="0"/>
                  </a:cubicBezTo>
                  <a:close/>
                </a:path>
              </a:pathLst>
            </a:custGeom>
            <a:solidFill>
              <a:srgbClr val="000000">
                <a:alpha val="0"/>
              </a:srgbClr>
            </a:solidFill>
            <a:ln w="28575" cap="rnd">
              <a:solidFill>
                <a:srgbClr val="FFFFFF"/>
              </a:solidFill>
              <a:prstDash val="solid"/>
              <a:round/>
            </a:ln>
          </p:spPr>
          <p:txBody>
            <a:bodyPr/>
            <a:lstStyle/>
            <a:p>
              <a:endParaRPr lang="en-US"/>
            </a:p>
          </p:txBody>
        </p:sp>
        <p:sp>
          <p:nvSpPr>
            <p:cNvPr id="4" name="TextBox 4"/>
            <p:cNvSpPr txBox="1"/>
            <p:nvPr/>
          </p:nvSpPr>
          <p:spPr>
            <a:xfrm>
              <a:off x="0" y="-38100"/>
              <a:ext cx="464078" cy="21531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28700"/>
            <a:ext cx="3096195" cy="653052"/>
            <a:chOff x="0" y="0"/>
            <a:chExt cx="4128260" cy="870736"/>
          </a:xfrm>
        </p:grpSpPr>
        <p:sp>
          <p:nvSpPr>
            <p:cNvPr id="6" name="Freeform 6"/>
            <p:cNvSpPr/>
            <p:nvPr/>
          </p:nvSpPr>
          <p:spPr>
            <a:xfrm>
              <a:off x="0" y="0"/>
              <a:ext cx="869152" cy="870736"/>
            </a:xfrm>
            <a:custGeom>
              <a:avLst/>
              <a:gdLst/>
              <a:ahLst/>
              <a:cxnLst/>
              <a:rect l="l" t="t" r="r" b="b"/>
              <a:pathLst>
                <a:path w="869152" h="870736">
                  <a:moveTo>
                    <a:pt x="0" y="0"/>
                  </a:moveTo>
                  <a:lnTo>
                    <a:pt x="869152" y="0"/>
                  </a:lnTo>
                  <a:lnTo>
                    <a:pt x="869152" y="870736"/>
                  </a:lnTo>
                  <a:lnTo>
                    <a:pt x="0" y="870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93411" y="-38100"/>
              <a:ext cx="3034849" cy="815340"/>
            </a:xfrm>
            <a:prstGeom prst="rect">
              <a:avLst/>
            </a:prstGeom>
          </p:spPr>
          <p:txBody>
            <a:bodyPr lIns="0" tIns="0" rIns="0" bIns="0" rtlCol="0" anchor="t">
              <a:spAutoFit/>
            </a:bodyPr>
            <a:lstStyle/>
            <a:p>
              <a:pPr algn="l">
                <a:lnSpc>
                  <a:spcPts val="2520"/>
                </a:lnSpc>
                <a:spcBef>
                  <a:spcPct val="0"/>
                </a:spcBef>
              </a:pPr>
              <a:r>
                <a:rPr lang="en-US" sz="1800" b="1">
                  <a:solidFill>
                    <a:srgbClr val="FFFFFF"/>
                  </a:solidFill>
                  <a:latin typeface="Inter Medium"/>
                  <a:ea typeface="Inter Medium"/>
                  <a:cs typeface="Inter Medium"/>
                  <a:sym typeface="Inter Medium"/>
                </a:rPr>
                <a:t>SMART GARDENING SYSTEM</a:t>
              </a:r>
            </a:p>
          </p:txBody>
        </p:sp>
      </p:grpSp>
      <p:pic>
        <p:nvPicPr>
          <p:cNvPr id="8" name="Picture 8">
            <a:hlinkClick r:id="" action="ppaction://media"/>
          </p:cNvPr>
          <p:cNvPicPr>
            <a:picLocks noChangeAspect="1"/>
          </p:cNvPicPr>
          <p:nvPr>
            <a:videoFile r:link="rId1"/>
            <p:extLst>
              <p:ext uri="{DAA4B4D4-6D71-4841-9C94-3DE7FCFB9230}">
                <p14:media xmlns:p14="http://schemas.microsoft.com/office/powerpoint/2010/main" r:embed="rId2">
                  <p14:trim st="6920" end="3.959"/>
                </p14:media>
              </p:ext>
            </p:extLst>
          </p:nvPr>
        </p:nvPicPr>
        <p:blipFill>
          <a:blip r:embed="rId6"/>
          <a:srcRect t="14653"/>
          <a:stretch>
            <a:fillRect/>
          </a:stretch>
        </p:blipFill>
        <p:spPr>
          <a:xfrm>
            <a:off x="1398494" y="2234610"/>
            <a:ext cx="15491012" cy="7023690"/>
          </a:xfrm>
          <a:prstGeom prst="rect">
            <a:avLst/>
          </a:prstGeom>
        </p:spPr>
      </p:pic>
      <p:sp>
        <p:nvSpPr>
          <p:cNvPr id="9" name="TextBox 9"/>
          <p:cNvSpPr txBox="1"/>
          <p:nvPr/>
        </p:nvSpPr>
        <p:spPr>
          <a:xfrm>
            <a:off x="5323969" y="699906"/>
            <a:ext cx="7640062" cy="1177290"/>
          </a:xfrm>
          <a:prstGeom prst="rect">
            <a:avLst/>
          </a:prstGeom>
        </p:spPr>
        <p:txBody>
          <a:bodyPr lIns="0" tIns="0" rIns="0" bIns="0" rtlCol="0" anchor="t">
            <a:spAutoFit/>
          </a:bodyPr>
          <a:lstStyle/>
          <a:p>
            <a:pPr algn="ctr">
              <a:lnSpc>
                <a:spcPts val="9660"/>
              </a:lnSpc>
              <a:spcBef>
                <a:spcPct val="0"/>
              </a:spcBef>
            </a:pPr>
            <a:r>
              <a:rPr lang="en-US" sz="6900" b="1">
                <a:solidFill>
                  <a:srgbClr val="FFFFFF"/>
                </a:solidFill>
                <a:latin typeface="IBM Plex Sans Bold"/>
                <a:ea typeface="IBM Plex Sans Bold"/>
                <a:cs typeface="IBM Plex Sans Bold"/>
                <a:sym typeface="IBM Plex Sans Bold"/>
              </a:rPr>
              <a:t>Demo</a:t>
            </a:r>
          </a:p>
        </p:txBody>
      </p:sp>
      <p:sp>
        <p:nvSpPr>
          <p:cNvPr id="10" name="TextBox 10"/>
          <p:cNvSpPr txBox="1"/>
          <p:nvPr/>
        </p:nvSpPr>
        <p:spPr>
          <a:xfrm>
            <a:off x="15497252" y="1176221"/>
            <a:ext cx="1762048" cy="339738"/>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Inter Medium"/>
                <a:ea typeface="Inter Medium"/>
                <a:cs typeface="Inter Medium"/>
                <a:sym typeface="Inter Medium"/>
              </a:rPr>
              <a:t>PAGE 09</a:t>
            </a:r>
          </a:p>
        </p:txBody>
      </p:sp>
    </p:spTree>
  </p:cSld>
  <p:clrMapOvr>
    <a:masterClrMapping/>
  </p:clrMapOvr>
  <p:timing>
    <p:tnLst>
      <p:par>
        <p:cTn id="1" dur="indefinite" restart="never" nodeType="tmRoot">
          <p:childTnLst>
            <p:video>
              <p:cMediaNode vol="0">
                <p:cTn id="2" fill="hold" display="0">
                  <p:stCondLst>
                    <p:cond delay="indefinite"/>
                  </p:stCondLst>
                </p:cTn>
                <p:tgtEl>
                  <p:spTgt spid="8"/>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205</TotalTime>
  <Words>709</Words>
  <Application>Microsoft Office PowerPoint</Application>
  <PresentationFormat>Custom</PresentationFormat>
  <Paragraphs>103</Paragraphs>
  <Slides>12</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IBM Plex Sans Bold</vt:lpstr>
      <vt:lpstr>IBM Plex Sans Medium</vt:lpstr>
      <vt:lpstr>Calibri</vt:lpstr>
      <vt:lpstr>Aptos</vt:lpstr>
      <vt:lpstr>Inter</vt:lpstr>
      <vt:lpstr>Inter Bold</vt:lpstr>
      <vt:lpstr>Inter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System</dc:title>
  <cp:lastModifiedBy>Zeinab Gholampour Dadaei</cp:lastModifiedBy>
  <cp:revision>2</cp:revision>
  <dcterms:created xsi:type="dcterms:W3CDTF">2006-08-16T00:00:00Z</dcterms:created>
  <dcterms:modified xsi:type="dcterms:W3CDTF">2025-01-16T17:25:01Z</dcterms:modified>
  <dc:identifier>DAGZum1whaY</dc:identifier>
</cp:coreProperties>
</file>